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0"/>
  </p:notesMasterIdLst>
  <p:sldIdLst>
    <p:sldId id="286" r:id="rId5"/>
    <p:sldId id="292" r:id="rId6"/>
    <p:sldId id="291" r:id="rId7"/>
    <p:sldId id="293" r:id="rId8"/>
    <p:sldId id="294" r:id="rId9"/>
  </p:sldIdLst>
  <p:sldSz cx="12798425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1C210B-B85D-2CA1-2953-C15C5D258F98}" name="Steve Barbour" initials="SB" userId="S::steve.barbour@compositebraiding.onmicrosoft.com::afc9bfb3-0236-4051-ad69-9db5d3266f67" providerId="AD"/>
  <p188:author id="{3E8B048C-FB87-EA7E-F613-FD9D7BC0F9DB}" name="Sam Donegani" initials="SD" userId="S::sam.donegani@compositebraiding.com::3d5e7cd9-78c2-4872-a091-ee10951782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A47"/>
    <a:srgbClr val="89E6CA"/>
    <a:srgbClr val="92D051"/>
    <a:srgbClr val="F056A0"/>
    <a:srgbClr val="06192A"/>
    <a:srgbClr val="8AE5CA"/>
    <a:srgbClr val="E1E1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820F4-F211-8FDD-18C6-D470982D21E0}" v="28" dt="2025-06-10T13:49:41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/>
    <p:restoredTop sz="94268"/>
  </p:normalViewPr>
  <p:slideViewPr>
    <p:cSldViewPr snapToGrid="0" snapToObjects="1">
      <p:cViewPr>
        <p:scale>
          <a:sx n="130" d="100"/>
          <a:sy n="13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 Appleby | Rail Forum" userId="S::cat@railforum.uk::8018c995-b4a3-4158-a450-0ad617d9c28b" providerId="AD" clId="Web-{5E7820F4-F211-8FDD-18C6-D470982D21E0}"/>
    <pc:docChg chg="delSld modSld">
      <pc:chgData name="Cat Appleby | Rail Forum" userId="S::cat@railforum.uk::8018c995-b4a3-4158-a450-0ad617d9c28b" providerId="AD" clId="Web-{5E7820F4-F211-8FDD-18C6-D470982D21E0}" dt="2025-06-10T13:49:41.905" v="27" actId="1076"/>
      <pc:docMkLst>
        <pc:docMk/>
      </pc:docMkLst>
      <pc:sldChg chg="addSp modSp">
        <pc:chgData name="Cat Appleby | Rail Forum" userId="S::cat@railforum.uk::8018c995-b4a3-4158-a450-0ad617d9c28b" providerId="AD" clId="Web-{5E7820F4-F211-8FDD-18C6-D470982D21E0}" dt="2025-06-10T13:49:41.905" v="27" actId="1076"/>
        <pc:sldMkLst>
          <pc:docMk/>
          <pc:sldMk cId="1133526924" sldId="286"/>
        </pc:sldMkLst>
        <pc:spChg chg="add mod">
          <ac:chgData name="Cat Appleby | Rail Forum" userId="S::cat@railforum.uk::8018c995-b4a3-4158-a450-0ad617d9c28b" providerId="AD" clId="Web-{5E7820F4-F211-8FDD-18C6-D470982D21E0}" dt="2025-06-10T13:49:41.905" v="27" actId="1076"/>
          <ac:spMkLst>
            <pc:docMk/>
            <pc:sldMk cId="1133526924" sldId="286"/>
            <ac:spMk id="2" creationId="{5C4704F8-A1C7-483A-BC1E-028F80966C33}"/>
          </ac:spMkLst>
        </pc:spChg>
        <pc:spChg chg="mod">
          <ac:chgData name="Cat Appleby | Rail Forum" userId="S::cat@railforum.uk::8018c995-b4a3-4158-a450-0ad617d9c28b" providerId="AD" clId="Web-{5E7820F4-F211-8FDD-18C6-D470982D21E0}" dt="2025-06-10T13:49:15.217" v="23" actId="1076"/>
          <ac:spMkLst>
            <pc:docMk/>
            <pc:sldMk cId="1133526924" sldId="286"/>
            <ac:spMk id="15" creationId="{A12100F5-4601-2AC7-1A86-0BDC0E4B422A}"/>
          </ac:spMkLst>
        </pc:spChg>
        <pc:picChg chg="mod">
          <ac:chgData name="Cat Appleby | Rail Forum" userId="S::cat@railforum.uk::8018c995-b4a3-4158-a450-0ad617d9c28b" providerId="AD" clId="Web-{5E7820F4-F211-8FDD-18C6-D470982D21E0}" dt="2025-06-10T13:47:26.885" v="13" actId="1076"/>
          <ac:picMkLst>
            <pc:docMk/>
            <pc:sldMk cId="1133526924" sldId="286"/>
            <ac:picMk id="14" creationId="{2F9D4F03-AD62-468E-9950-5100F73DA87A}"/>
          </ac:picMkLst>
        </pc:picChg>
      </pc:sldChg>
      <pc:sldChg chg="addSp delSp modSp del">
        <pc:chgData name="Cat Appleby | Rail Forum" userId="S::cat@railforum.uk::8018c995-b4a3-4158-a450-0ad617d9c28b" providerId="AD" clId="Web-{5E7820F4-F211-8FDD-18C6-D470982D21E0}" dt="2025-06-10T13:47:30.997" v="14"/>
        <pc:sldMkLst>
          <pc:docMk/>
          <pc:sldMk cId="3052344336" sldId="290"/>
        </pc:sldMkLst>
        <pc:spChg chg="del mod">
          <ac:chgData name="Cat Appleby | Rail Forum" userId="S::cat@railforum.uk::8018c995-b4a3-4158-a450-0ad617d9c28b" providerId="AD" clId="Web-{5E7820F4-F211-8FDD-18C6-D470982D21E0}" dt="2025-06-10T13:46:44.697" v="1"/>
          <ac:spMkLst>
            <pc:docMk/>
            <pc:sldMk cId="3052344336" sldId="290"/>
            <ac:spMk id="2" creationId="{5C4704F8-A1C7-483A-BC1E-028F80966C33}"/>
          </ac:spMkLst>
        </pc:spChg>
        <pc:spChg chg="add mod">
          <ac:chgData name="Cat Appleby | Rail Forum" userId="S::cat@railforum.uk::8018c995-b4a3-4158-a450-0ad617d9c28b" providerId="AD" clId="Web-{5E7820F4-F211-8FDD-18C6-D470982D21E0}" dt="2025-06-10T13:46:44.697" v="1"/>
          <ac:spMkLst>
            <pc:docMk/>
            <pc:sldMk cId="3052344336" sldId="290"/>
            <ac:spMk id="4" creationId="{E157A499-15E5-8BB6-13AF-EC10EEB29ED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08:08:45.9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08:08:45.9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08:08:45.9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08:08:45.9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08:08:45.95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A9521-4B0C-8040-83E5-2FCBE75B98C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77EAB-2AD2-7C49-86E2-8FA5497B0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61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803" y="1178222"/>
            <a:ext cx="9598819" cy="2506427"/>
          </a:xfrm>
        </p:spPr>
        <p:txBody>
          <a:bodyPr anchor="b"/>
          <a:lstStyle>
            <a:lvl1pPr algn="ctr">
              <a:defRPr sz="6298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9803" y="3781306"/>
            <a:ext cx="9598819" cy="1738167"/>
          </a:xfrm>
        </p:spPr>
        <p:txBody>
          <a:bodyPr/>
          <a:lstStyle>
            <a:lvl1pPr marL="0" indent="0" algn="ctr">
              <a:buNone/>
              <a:defRPr sz="2519">
                <a:solidFill>
                  <a:schemeClr val="bg1"/>
                </a:solidFill>
              </a:defRPr>
            </a:lvl1pPr>
            <a:lvl2pPr marL="479923" indent="0" algn="ctr">
              <a:buNone/>
              <a:defRPr sz="2099"/>
            </a:lvl2pPr>
            <a:lvl3pPr marL="959846" indent="0" algn="ctr">
              <a:buNone/>
              <a:defRPr sz="1889"/>
            </a:lvl3pPr>
            <a:lvl4pPr marL="1439769" indent="0" algn="ctr">
              <a:buNone/>
              <a:defRPr sz="1680"/>
            </a:lvl4pPr>
            <a:lvl5pPr marL="1919691" indent="0" algn="ctr">
              <a:buNone/>
              <a:defRPr sz="1680"/>
            </a:lvl5pPr>
            <a:lvl6pPr marL="2399614" indent="0" algn="ctr">
              <a:buNone/>
              <a:defRPr sz="1680"/>
            </a:lvl6pPr>
            <a:lvl7pPr marL="2879537" indent="0" algn="ctr">
              <a:buNone/>
              <a:defRPr sz="1680"/>
            </a:lvl7pPr>
            <a:lvl8pPr marL="3359460" indent="0" algn="ctr">
              <a:buNone/>
              <a:defRPr sz="1680"/>
            </a:lvl8pPr>
            <a:lvl9pPr marL="3839383" indent="0" algn="ctr">
              <a:buNone/>
              <a:defRPr sz="168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6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/>
          <a:lstStyle/>
          <a:p>
            <a:fld id="{001AC31A-B103-644E-845A-F6202414355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9E9-147D-E841-B7F4-41817C56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5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58873" y="383297"/>
            <a:ext cx="2759660" cy="610108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9892" y="383297"/>
            <a:ext cx="8119001" cy="610108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/>
          <a:lstStyle/>
          <a:p>
            <a:fld id="{001AC31A-B103-644E-845A-F6202414355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9E9-147D-E841-B7F4-41817C56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1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/>
          <a:lstStyle/>
          <a:p>
            <a:fld id="{001AC31A-B103-644E-845A-F6202414355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9E9-147D-E841-B7F4-41817C56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9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26" y="1794830"/>
            <a:ext cx="11038642" cy="2994714"/>
          </a:xfrm>
        </p:spPr>
        <p:txBody>
          <a:bodyPr anchor="b"/>
          <a:lstStyle>
            <a:lvl1pPr>
              <a:defRPr sz="62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26" y="4817875"/>
            <a:ext cx="11038642" cy="1574849"/>
          </a:xfrm>
        </p:spPr>
        <p:txBody>
          <a:bodyPr/>
          <a:lstStyle>
            <a:lvl1pPr marL="0" indent="0">
              <a:buNone/>
              <a:defRPr sz="2519">
                <a:solidFill>
                  <a:schemeClr val="tx1">
                    <a:tint val="75000"/>
                  </a:schemeClr>
                </a:solidFill>
              </a:defRPr>
            </a:lvl1pPr>
            <a:lvl2pPr marL="479923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959846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3pPr>
            <a:lvl4pPr marL="1439769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69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61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5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4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38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/>
          <a:lstStyle/>
          <a:p>
            <a:fld id="{001AC31A-B103-644E-845A-F6202414355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9E9-147D-E841-B7F4-41817C56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892" y="1916484"/>
            <a:ext cx="5439331" cy="456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202" y="1916484"/>
            <a:ext cx="5439331" cy="45678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/>
          <a:lstStyle/>
          <a:p>
            <a:fld id="{001AC31A-B103-644E-845A-F6202414355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9E9-147D-E841-B7F4-41817C56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0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8" y="383297"/>
            <a:ext cx="11038642" cy="13915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559" y="1764832"/>
            <a:ext cx="5414333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559" y="2629749"/>
            <a:ext cx="5414333" cy="38679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202" y="1764832"/>
            <a:ext cx="5440998" cy="864917"/>
          </a:xfrm>
        </p:spPr>
        <p:txBody>
          <a:bodyPr anchor="b"/>
          <a:lstStyle>
            <a:lvl1pPr marL="0" indent="0">
              <a:buNone/>
              <a:defRPr sz="2519" b="1"/>
            </a:lvl1pPr>
            <a:lvl2pPr marL="479923" indent="0">
              <a:buNone/>
              <a:defRPr sz="2099" b="1"/>
            </a:lvl2pPr>
            <a:lvl3pPr marL="959846" indent="0">
              <a:buNone/>
              <a:defRPr sz="1889" b="1"/>
            </a:lvl3pPr>
            <a:lvl4pPr marL="1439769" indent="0">
              <a:buNone/>
              <a:defRPr sz="1680" b="1"/>
            </a:lvl4pPr>
            <a:lvl5pPr marL="1919691" indent="0">
              <a:buNone/>
              <a:defRPr sz="1680" b="1"/>
            </a:lvl5pPr>
            <a:lvl6pPr marL="2399614" indent="0">
              <a:buNone/>
              <a:defRPr sz="1680" b="1"/>
            </a:lvl6pPr>
            <a:lvl7pPr marL="2879537" indent="0">
              <a:buNone/>
              <a:defRPr sz="1680" b="1"/>
            </a:lvl7pPr>
            <a:lvl8pPr marL="3359460" indent="0">
              <a:buNone/>
              <a:defRPr sz="1680" b="1"/>
            </a:lvl8pPr>
            <a:lvl9pPr marL="3839383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202" y="2629749"/>
            <a:ext cx="5440998" cy="38679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/>
          <a:lstStyle/>
          <a:p>
            <a:fld id="{001AC31A-B103-644E-845A-F6202414355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9E9-147D-E841-B7F4-41817C56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/>
          <a:lstStyle/>
          <a:p>
            <a:fld id="{001AC31A-B103-644E-845A-F6202414355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9E9-147D-E841-B7F4-41817C56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6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/>
          <a:lstStyle/>
          <a:p>
            <a:fld id="{001AC31A-B103-644E-845A-F6202414355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9E9-147D-E841-B7F4-41817C56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7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997" y="1036569"/>
            <a:ext cx="6479203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1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/>
          <a:lstStyle/>
          <a:p>
            <a:fld id="{001AC31A-B103-644E-845A-F6202414355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9E9-147D-E841-B7F4-41817C56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7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559" y="479954"/>
            <a:ext cx="41278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0997" y="1036569"/>
            <a:ext cx="6479203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23" indent="0">
              <a:buNone/>
              <a:defRPr sz="2939"/>
            </a:lvl2pPr>
            <a:lvl3pPr marL="959846" indent="0">
              <a:buNone/>
              <a:defRPr sz="2519"/>
            </a:lvl3pPr>
            <a:lvl4pPr marL="1439769" indent="0">
              <a:buNone/>
              <a:defRPr sz="2099"/>
            </a:lvl4pPr>
            <a:lvl5pPr marL="1919691" indent="0">
              <a:buNone/>
              <a:defRPr sz="2099"/>
            </a:lvl5pPr>
            <a:lvl6pPr marL="2399614" indent="0">
              <a:buNone/>
              <a:defRPr sz="2099"/>
            </a:lvl6pPr>
            <a:lvl7pPr marL="2879537" indent="0">
              <a:buNone/>
              <a:defRPr sz="2099"/>
            </a:lvl7pPr>
            <a:lvl8pPr marL="3359460" indent="0">
              <a:buNone/>
              <a:defRPr sz="2099"/>
            </a:lvl8pPr>
            <a:lvl9pPr marL="3839383" indent="0">
              <a:buNone/>
              <a:defRPr sz="209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559" y="2159794"/>
            <a:ext cx="41278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23" indent="0">
              <a:buNone/>
              <a:defRPr sz="1470"/>
            </a:lvl2pPr>
            <a:lvl3pPr marL="959846" indent="0">
              <a:buNone/>
              <a:defRPr sz="1260"/>
            </a:lvl3pPr>
            <a:lvl4pPr marL="1439769" indent="0">
              <a:buNone/>
              <a:defRPr sz="1050"/>
            </a:lvl4pPr>
            <a:lvl5pPr marL="1919691" indent="0">
              <a:buNone/>
              <a:defRPr sz="1050"/>
            </a:lvl5pPr>
            <a:lvl6pPr marL="2399614" indent="0">
              <a:buNone/>
              <a:defRPr sz="1050"/>
            </a:lvl6pPr>
            <a:lvl7pPr marL="2879537" indent="0">
              <a:buNone/>
              <a:defRPr sz="1050"/>
            </a:lvl7pPr>
            <a:lvl8pPr marL="3359460" indent="0">
              <a:buNone/>
              <a:defRPr sz="1050"/>
            </a:lvl8pPr>
            <a:lvl9pPr marL="3839383" indent="0">
              <a:buNone/>
              <a:defRPr sz="10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/>
          <a:lstStyle/>
          <a:p>
            <a:fld id="{001AC31A-B103-644E-845A-F6202414355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9E9-147D-E841-B7F4-41817C560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3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D5A4B0C-7387-33F2-F09C-8EEB9E834C53}"/>
              </a:ext>
            </a:extLst>
          </p:cNvPr>
          <p:cNvGrpSpPr/>
          <p:nvPr userDrawn="1"/>
        </p:nvGrpSpPr>
        <p:grpSpPr>
          <a:xfrm>
            <a:off x="3205957" y="5913366"/>
            <a:ext cx="9599612" cy="1293288"/>
            <a:chOff x="-2400300" y="5910857"/>
            <a:chExt cx="9599612" cy="1293288"/>
          </a:xfrm>
        </p:grpSpPr>
        <p:pic>
          <p:nvPicPr>
            <p:cNvPr id="13" name="Picture 12" descr="A picture containing fan&#10;&#10;Description automatically generated">
              <a:extLst>
                <a:ext uri="{FF2B5EF4-FFF2-40B4-BE49-F238E27FC236}">
                  <a16:creationId xmlns:a16="http://schemas.microsoft.com/office/drawing/2014/main" id="{432CAFDD-AFB9-3C6F-3117-938DF548B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5943599"/>
              <a:ext cx="7199313" cy="1255713"/>
            </a:xfrm>
            <a:prstGeom prst="rect">
              <a:avLst/>
            </a:prstGeom>
          </p:spPr>
        </p:pic>
        <p:sp>
          <p:nvSpPr>
            <p:cNvPr id="14" name="Parallelogram 6">
              <a:extLst>
                <a:ext uri="{FF2B5EF4-FFF2-40B4-BE49-F238E27FC236}">
                  <a16:creationId xmlns:a16="http://schemas.microsoft.com/office/drawing/2014/main" id="{8DA83182-A7C2-EAEE-2EDC-ED641E721386}"/>
                </a:ext>
              </a:extLst>
            </p:cNvPr>
            <p:cNvSpPr/>
            <p:nvPr/>
          </p:nvSpPr>
          <p:spPr>
            <a:xfrm>
              <a:off x="-2400300" y="5910857"/>
              <a:ext cx="8199203" cy="1293288"/>
            </a:xfrm>
            <a:custGeom>
              <a:avLst/>
              <a:gdLst>
                <a:gd name="connsiteX0" fmla="*/ 0 w 5786203"/>
                <a:gd name="connsiteY0" fmla="*/ 1288457 h 1288457"/>
                <a:gd name="connsiteX1" fmla="*/ 322114 w 5786203"/>
                <a:gd name="connsiteY1" fmla="*/ 0 h 1288457"/>
                <a:gd name="connsiteX2" fmla="*/ 5786203 w 5786203"/>
                <a:gd name="connsiteY2" fmla="*/ 0 h 1288457"/>
                <a:gd name="connsiteX3" fmla="*/ 5464089 w 5786203"/>
                <a:gd name="connsiteY3" fmla="*/ 1288457 h 1288457"/>
                <a:gd name="connsiteX4" fmla="*/ 0 w 5786203"/>
                <a:gd name="connsiteY4" fmla="*/ 1288457 h 1288457"/>
                <a:gd name="connsiteX0" fmla="*/ 0 w 5786203"/>
                <a:gd name="connsiteY0" fmla="*/ 1288457 h 1303448"/>
                <a:gd name="connsiteX1" fmla="*/ 322114 w 5786203"/>
                <a:gd name="connsiteY1" fmla="*/ 0 h 1303448"/>
                <a:gd name="connsiteX2" fmla="*/ 5786203 w 5786203"/>
                <a:gd name="connsiteY2" fmla="*/ 0 h 1303448"/>
                <a:gd name="connsiteX3" fmla="*/ 4639630 w 5786203"/>
                <a:gd name="connsiteY3" fmla="*/ 1303448 h 1303448"/>
                <a:gd name="connsiteX4" fmla="*/ 0 w 5786203"/>
                <a:gd name="connsiteY4" fmla="*/ 1288457 h 1303448"/>
                <a:gd name="connsiteX0" fmla="*/ 0 w 5786203"/>
                <a:gd name="connsiteY0" fmla="*/ 1288457 h 1303448"/>
                <a:gd name="connsiteX1" fmla="*/ 322114 w 5786203"/>
                <a:gd name="connsiteY1" fmla="*/ 0 h 1303448"/>
                <a:gd name="connsiteX2" fmla="*/ 5786203 w 5786203"/>
                <a:gd name="connsiteY2" fmla="*/ 0 h 1303448"/>
                <a:gd name="connsiteX3" fmla="*/ 4534699 w 5786203"/>
                <a:gd name="connsiteY3" fmla="*/ 1303448 h 1303448"/>
                <a:gd name="connsiteX4" fmla="*/ 0 w 5786203"/>
                <a:gd name="connsiteY4" fmla="*/ 1288457 h 1303448"/>
                <a:gd name="connsiteX0" fmla="*/ 0 w 5786203"/>
                <a:gd name="connsiteY0" fmla="*/ 1288457 h 1303448"/>
                <a:gd name="connsiteX1" fmla="*/ 322114 w 5786203"/>
                <a:gd name="connsiteY1" fmla="*/ 0 h 1303448"/>
                <a:gd name="connsiteX2" fmla="*/ 5786203 w 5786203"/>
                <a:gd name="connsiteY2" fmla="*/ 0 h 1303448"/>
                <a:gd name="connsiteX3" fmla="*/ 4382299 w 5786203"/>
                <a:gd name="connsiteY3" fmla="*/ 1303448 h 1303448"/>
                <a:gd name="connsiteX4" fmla="*/ 0 w 5786203"/>
                <a:gd name="connsiteY4" fmla="*/ 1288457 h 1303448"/>
                <a:gd name="connsiteX0" fmla="*/ 0 w 5786203"/>
                <a:gd name="connsiteY0" fmla="*/ 1288457 h 1293288"/>
                <a:gd name="connsiteX1" fmla="*/ 322114 w 5786203"/>
                <a:gd name="connsiteY1" fmla="*/ 0 h 1293288"/>
                <a:gd name="connsiteX2" fmla="*/ 5786203 w 5786203"/>
                <a:gd name="connsiteY2" fmla="*/ 0 h 1293288"/>
                <a:gd name="connsiteX3" fmla="*/ 4483899 w 5786203"/>
                <a:gd name="connsiteY3" fmla="*/ 1293288 h 1293288"/>
                <a:gd name="connsiteX4" fmla="*/ 0 w 5786203"/>
                <a:gd name="connsiteY4" fmla="*/ 1288457 h 1293288"/>
                <a:gd name="connsiteX0" fmla="*/ 0 w 5643963"/>
                <a:gd name="connsiteY0" fmla="*/ 1288457 h 1293288"/>
                <a:gd name="connsiteX1" fmla="*/ 322114 w 5643963"/>
                <a:gd name="connsiteY1" fmla="*/ 0 h 1293288"/>
                <a:gd name="connsiteX2" fmla="*/ 5643963 w 5643963"/>
                <a:gd name="connsiteY2" fmla="*/ 5080 h 1293288"/>
                <a:gd name="connsiteX3" fmla="*/ 4483899 w 5643963"/>
                <a:gd name="connsiteY3" fmla="*/ 1293288 h 1293288"/>
                <a:gd name="connsiteX4" fmla="*/ 0 w 5643963"/>
                <a:gd name="connsiteY4" fmla="*/ 1288457 h 1293288"/>
                <a:gd name="connsiteX0" fmla="*/ 0 w 5776043"/>
                <a:gd name="connsiteY0" fmla="*/ 1288457 h 1293288"/>
                <a:gd name="connsiteX1" fmla="*/ 322114 w 5776043"/>
                <a:gd name="connsiteY1" fmla="*/ 0 h 1293288"/>
                <a:gd name="connsiteX2" fmla="*/ 5776043 w 5776043"/>
                <a:gd name="connsiteY2" fmla="*/ 5080 h 1293288"/>
                <a:gd name="connsiteX3" fmla="*/ 4483899 w 5776043"/>
                <a:gd name="connsiteY3" fmla="*/ 1293288 h 1293288"/>
                <a:gd name="connsiteX4" fmla="*/ 0 w 5776043"/>
                <a:gd name="connsiteY4" fmla="*/ 1288457 h 1293288"/>
                <a:gd name="connsiteX0" fmla="*/ 0 w 5776043"/>
                <a:gd name="connsiteY0" fmla="*/ 1288457 h 1293288"/>
                <a:gd name="connsiteX1" fmla="*/ 2074 w 5776043"/>
                <a:gd name="connsiteY1" fmla="*/ 0 h 1293288"/>
                <a:gd name="connsiteX2" fmla="*/ 5776043 w 5776043"/>
                <a:gd name="connsiteY2" fmla="*/ 5080 h 1293288"/>
                <a:gd name="connsiteX3" fmla="*/ 4483899 w 5776043"/>
                <a:gd name="connsiteY3" fmla="*/ 1293288 h 1293288"/>
                <a:gd name="connsiteX4" fmla="*/ 0 w 5776043"/>
                <a:gd name="connsiteY4" fmla="*/ 1288457 h 1293288"/>
                <a:gd name="connsiteX0" fmla="*/ 0 w 5776043"/>
                <a:gd name="connsiteY0" fmla="*/ 1288457 h 1293288"/>
                <a:gd name="connsiteX1" fmla="*/ 2074 w 5776043"/>
                <a:gd name="connsiteY1" fmla="*/ 0 h 1293288"/>
                <a:gd name="connsiteX2" fmla="*/ 5776043 w 5776043"/>
                <a:gd name="connsiteY2" fmla="*/ 0 h 1293288"/>
                <a:gd name="connsiteX3" fmla="*/ 4483899 w 5776043"/>
                <a:gd name="connsiteY3" fmla="*/ 1293288 h 1293288"/>
                <a:gd name="connsiteX4" fmla="*/ 0 w 5776043"/>
                <a:gd name="connsiteY4" fmla="*/ 1288457 h 1293288"/>
                <a:gd name="connsiteX0" fmla="*/ 0 w 5781123"/>
                <a:gd name="connsiteY0" fmla="*/ 1288457 h 1293288"/>
                <a:gd name="connsiteX1" fmla="*/ 2074 w 5781123"/>
                <a:gd name="connsiteY1" fmla="*/ 0 h 1293288"/>
                <a:gd name="connsiteX2" fmla="*/ 5781123 w 5781123"/>
                <a:gd name="connsiteY2" fmla="*/ 5080 h 1293288"/>
                <a:gd name="connsiteX3" fmla="*/ 4483899 w 5781123"/>
                <a:gd name="connsiteY3" fmla="*/ 1293288 h 1293288"/>
                <a:gd name="connsiteX4" fmla="*/ 0 w 5781123"/>
                <a:gd name="connsiteY4" fmla="*/ 1288457 h 1293288"/>
                <a:gd name="connsiteX0" fmla="*/ 0 w 5816683"/>
                <a:gd name="connsiteY0" fmla="*/ 1288457 h 1293288"/>
                <a:gd name="connsiteX1" fmla="*/ 2074 w 5816683"/>
                <a:gd name="connsiteY1" fmla="*/ 0 h 1293288"/>
                <a:gd name="connsiteX2" fmla="*/ 5816683 w 5816683"/>
                <a:gd name="connsiteY2" fmla="*/ 167640 h 1293288"/>
                <a:gd name="connsiteX3" fmla="*/ 4483899 w 5816683"/>
                <a:gd name="connsiteY3" fmla="*/ 1293288 h 1293288"/>
                <a:gd name="connsiteX4" fmla="*/ 0 w 5816683"/>
                <a:gd name="connsiteY4" fmla="*/ 1288457 h 1293288"/>
                <a:gd name="connsiteX0" fmla="*/ 0 w 5786203"/>
                <a:gd name="connsiteY0" fmla="*/ 1288457 h 1293288"/>
                <a:gd name="connsiteX1" fmla="*/ 2074 w 5786203"/>
                <a:gd name="connsiteY1" fmla="*/ 0 h 1293288"/>
                <a:gd name="connsiteX2" fmla="*/ 5786203 w 5786203"/>
                <a:gd name="connsiteY2" fmla="*/ 0 h 1293288"/>
                <a:gd name="connsiteX3" fmla="*/ 4483899 w 5786203"/>
                <a:gd name="connsiteY3" fmla="*/ 1293288 h 1293288"/>
                <a:gd name="connsiteX4" fmla="*/ 0 w 5786203"/>
                <a:gd name="connsiteY4" fmla="*/ 1288457 h 1293288"/>
                <a:gd name="connsiteX0" fmla="*/ 2410926 w 8197129"/>
                <a:gd name="connsiteY0" fmla="*/ 1288457 h 1293288"/>
                <a:gd name="connsiteX1" fmla="*/ 0 w 8197129"/>
                <a:gd name="connsiteY1" fmla="*/ 0 h 1293288"/>
                <a:gd name="connsiteX2" fmla="*/ 8197129 w 8197129"/>
                <a:gd name="connsiteY2" fmla="*/ 0 h 1293288"/>
                <a:gd name="connsiteX3" fmla="*/ 6894825 w 8197129"/>
                <a:gd name="connsiteY3" fmla="*/ 1293288 h 1293288"/>
                <a:gd name="connsiteX4" fmla="*/ 2410926 w 8197129"/>
                <a:gd name="connsiteY4" fmla="*/ 1288457 h 1293288"/>
                <a:gd name="connsiteX0" fmla="*/ 0 w 8199203"/>
                <a:gd name="connsiteY0" fmla="*/ 1288457 h 1293288"/>
                <a:gd name="connsiteX1" fmla="*/ 2074 w 8199203"/>
                <a:gd name="connsiteY1" fmla="*/ 0 h 1293288"/>
                <a:gd name="connsiteX2" fmla="*/ 8199203 w 8199203"/>
                <a:gd name="connsiteY2" fmla="*/ 0 h 1293288"/>
                <a:gd name="connsiteX3" fmla="*/ 6896899 w 8199203"/>
                <a:gd name="connsiteY3" fmla="*/ 1293288 h 1293288"/>
                <a:gd name="connsiteX4" fmla="*/ 0 w 8199203"/>
                <a:gd name="connsiteY4" fmla="*/ 1288457 h 129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9203" h="1293288">
                  <a:moveTo>
                    <a:pt x="0" y="1288457"/>
                  </a:moveTo>
                  <a:cubicBezTo>
                    <a:pt x="691" y="858971"/>
                    <a:pt x="1383" y="429486"/>
                    <a:pt x="2074" y="0"/>
                  </a:cubicBezTo>
                  <a:lnTo>
                    <a:pt x="8199203" y="0"/>
                  </a:lnTo>
                  <a:lnTo>
                    <a:pt x="6896899" y="1293288"/>
                  </a:lnTo>
                  <a:lnTo>
                    <a:pt x="0" y="1288457"/>
                  </a:lnTo>
                  <a:close/>
                </a:path>
              </a:pathLst>
            </a:custGeom>
            <a:solidFill>
              <a:srgbClr val="061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2" y="383297"/>
            <a:ext cx="1103864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2" y="1916484"/>
            <a:ext cx="11038642" cy="402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AC31A-B103-644E-845A-F62024143555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79" y="6672697"/>
            <a:ext cx="43194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7" y="6672697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D69E9-147D-E841-B7F4-41817C5603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8AA28-A295-41F5-93EE-1B472CC2626C}"/>
              </a:ext>
            </a:extLst>
          </p:cNvPr>
          <p:cNvSpPr txBox="1"/>
          <p:nvPr userDrawn="1"/>
        </p:nvSpPr>
        <p:spPr>
          <a:xfrm>
            <a:off x="1012668" y="6161331"/>
            <a:ext cx="2759089" cy="1019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000" dirty="0">
                <a:solidFill>
                  <a:schemeClr val="bg1"/>
                </a:solidFill>
                <a:latin typeface="DIN Alternate" panose="020B0500000000000000" pitchFamily="34" charset="77"/>
              </a:rPr>
              <a:t>COMPOSITE</a:t>
            </a:r>
            <a:br>
              <a:rPr lang="en-US" sz="4000" dirty="0">
                <a:solidFill>
                  <a:schemeClr val="bg1"/>
                </a:solidFill>
                <a:latin typeface="DIN Alternate" panose="020B0500000000000000" pitchFamily="34" charset="77"/>
              </a:rPr>
            </a:br>
            <a:r>
              <a:rPr lang="en-US" sz="4000" dirty="0">
                <a:solidFill>
                  <a:schemeClr val="bg1"/>
                </a:solidFill>
                <a:latin typeface="DIN Alternate" panose="020B0500000000000000" pitchFamily="34" charset="77"/>
              </a:rPr>
              <a:t>BRAIDING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B559A0-B243-41AF-A34D-EFB572C64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100000" l="6079" r="95533">
                        <a14:foregroundMark x1="33002" y1="21893" x2="40943" y2="11834"/>
                        <a14:foregroundMark x1="40943" y1="11834" x2="43797" y2="10059"/>
                        <a14:backgroundMark x1="51365" y1="15582" x2="41315" y2="20316"/>
                        <a14:backgroundMark x1="41315" y1="20316" x2="36725" y2="34517"/>
                        <a14:backgroundMark x1="36725" y1="34517" x2="36476" y2="37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930" y="5942550"/>
            <a:ext cx="1959049" cy="12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3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bg1"/>
          </a:solidFill>
          <a:latin typeface="Avenir Book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bg1"/>
          </a:solidFill>
          <a:latin typeface="Avenir Book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bg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bg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bg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bg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10" Type="http://schemas.microsoft.com/office/2007/relationships/hdphoto" Target="../media/hdphoto2.wdp"/><Relationship Id="rId4" Type="http://schemas.openxmlformats.org/officeDocument/2006/relationships/customXml" Target="../ink/ink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4" Type="http://schemas.openxmlformats.org/officeDocument/2006/relationships/customXml" Target="../ink/ink3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3" Type="http://schemas.openxmlformats.org/officeDocument/2006/relationships/customXml" Target="../ink/ink5.xml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6.png"/><Relationship Id="rId10" Type="http://schemas.openxmlformats.org/officeDocument/2006/relationships/image" Target="../media/image14.png"/><Relationship Id="rId9" Type="http://schemas.openxmlformats.org/officeDocument/2006/relationships/image" Target="../media/image13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EDF409-B849-13F5-DC26-15DA0C9362E7}"/>
              </a:ext>
            </a:extLst>
          </p:cNvPr>
          <p:cNvSpPr/>
          <p:nvPr/>
        </p:nvSpPr>
        <p:spPr>
          <a:xfrm>
            <a:off x="-1" y="0"/>
            <a:ext cx="12798425" cy="7199313"/>
          </a:xfrm>
          <a:prstGeom prst="rect">
            <a:avLst/>
          </a:prstGeom>
          <a:solidFill>
            <a:srgbClr val="061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61601-923D-8C57-F56A-0CC9E8A20C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8"/>
            <a:ext cx="12545034" cy="7199115"/>
          </a:xfrm>
          <a:prstGeom prst="rect">
            <a:avLst/>
          </a:prstGeom>
        </p:spPr>
      </p:pic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58393FFA-16EB-64A5-85AC-C0AF152AD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92" y="5935213"/>
            <a:ext cx="2650412" cy="1264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36345C5-E606-4B5F-191A-0C76BE14EC18}"/>
                  </a:ext>
                </a:extLst>
              </p14:cNvPr>
              <p14:cNvContentPartPr/>
              <p14:nvPr/>
            </p14:nvContentPartPr>
            <p14:xfrm>
              <a:off x="1210460" y="168584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36345C5-E606-4B5F-191A-0C76BE14EC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4820" y="165020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7B0CA4E2-2E1C-ADEE-A51D-532B754D49CA}"/>
              </a:ext>
            </a:extLst>
          </p:cNvPr>
          <p:cNvSpPr txBox="1">
            <a:spLocks/>
          </p:cNvSpPr>
          <p:nvPr/>
        </p:nvSpPr>
        <p:spPr>
          <a:xfrm>
            <a:off x="879892" y="383297"/>
            <a:ext cx="11038642" cy="856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59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F056A0"/>
                </a:solidFill>
                <a:latin typeface="Avenir Book" panose="02000503020000020003" pitchFamily="2" charset="0"/>
              </a:rPr>
              <a:t>Material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12100F5-4601-2AC7-1A86-0BDC0E4B422A}"/>
              </a:ext>
            </a:extLst>
          </p:cNvPr>
          <p:cNvSpPr txBox="1">
            <a:spLocks/>
          </p:cNvSpPr>
          <p:nvPr/>
        </p:nvSpPr>
        <p:spPr>
          <a:xfrm>
            <a:off x="802890" y="1623019"/>
            <a:ext cx="8504740" cy="4339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59846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19" kern="1200">
                <a:solidFill>
                  <a:schemeClr val="bg1"/>
                </a:solidFill>
                <a:latin typeface="Avenir Book"/>
                <a:ea typeface="+mn-ea"/>
                <a:cs typeface="+mn-cs"/>
              </a:defRPr>
            </a:lvl1pPr>
            <a:lvl2pPr marL="479923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09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59846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8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9769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19691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99614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9537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9460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9383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100" dirty="0">
                <a:latin typeface="Avenir Book" panose="02000503020000020003" pitchFamily="2" charset="0"/>
              </a:rPr>
              <a:t>Glass fibre reinforced thermoplastic</a:t>
            </a:r>
          </a:p>
          <a:p>
            <a:pPr marL="457200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100" dirty="0">
                <a:latin typeface="Avenir Book" panose="02000503020000020003" pitchFamily="2" charset="0"/>
              </a:rPr>
              <a:t>Low mass – 84% weight saving vs. steel</a:t>
            </a:r>
          </a:p>
          <a:p>
            <a:pPr marL="457200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100" dirty="0">
                <a:latin typeface="Avenir Book" panose="02000503020000020003" pitchFamily="2" charset="0"/>
              </a:rPr>
              <a:t>Beneficial properties:</a:t>
            </a:r>
          </a:p>
          <a:p>
            <a:pPr marL="937123" lvl="1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100" dirty="0">
                <a:latin typeface="Avenir Book" panose="02000503020000020003" pitchFamily="2" charset="0"/>
              </a:rPr>
              <a:t>Low-cost composite</a:t>
            </a:r>
          </a:p>
          <a:p>
            <a:pPr marL="937123" lvl="1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100" dirty="0">
                <a:latin typeface="Avenir Book" panose="02000503020000020003" pitchFamily="2" charset="0"/>
              </a:rPr>
              <a:t>Recyclable and repairable</a:t>
            </a:r>
          </a:p>
          <a:p>
            <a:pPr marL="937123" lvl="1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100" dirty="0">
                <a:latin typeface="Avenir Book" panose="02000503020000020003" pitchFamily="2" charset="0"/>
              </a:rPr>
              <a:t>Corrosion and fire resistant, low CTE (thermal expansion)</a:t>
            </a:r>
          </a:p>
          <a:p>
            <a:pPr marL="937123" lvl="1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100" dirty="0">
                <a:latin typeface="Avenir Book" panose="02000503020000020003" pitchFamily="2" charset="0"/>
              </a:rPr>
              <a:t>Non-conductive</a:t>
            </a:r>
          </a:p>
          <a:p>
            <a:pPr marL="457200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100" dirty="0">
                <a:latin typeface="Avenir Book" panose="02000503020000020003" pitchFamily="2" charset="0"/>
              </a:rPr>
              <a:t>Modular – dimensions and strength are easily optimised</a:t>
            </a:r>
          </a:p>
          <a:p>
            <a:pPr marL="937123" lvl="1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GB" sz="2520" dirty="0">
              <a:latin typeface="Avenir Book" panose="02000503020000020003" pitchFamily="2" charset="0"/>
            </a:endParaRPr>
          </a:p>
          <a:p>
            <a:pPr marL="457200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GB" sz="2940" b="1" dirty="0">
              <a:latin typeface="Avenir Book" panose="02000503020000020003" pitchFamily="2" charset="0"/>
            </a:endParaRPr>
          </a:p>
          <a:p>
            <a:pPr marL="457200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GB" dirty="0">
              <a:latin typeface="Avenir Book" panose="02000503020000020003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ADA6F2-1DC8-1220-0903-54C1530694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9534" y="5935213"/>
            <a:ext cx="2718890" cy="1256576"/>
          </a:xfrm>
          <a:prstGeom prst="rect">
            <a:avLst/>
          </a:prstGeom>
        </p:spPr>
      </p:pic>
      <p:pic>
        <p:nvPicPr>
          <p:cNvPr id="14" name="Picture 13" descr="A black metal beam with a triangle&#10;&#10;Description automatically generated with medium confidence">
            <a:extLst>
              <a:ext uri="{FF2B5EF4-FFF2-40B4-BE49-F238E27FC236}">
                <a16:creationId xmlns:a16="http://schemas.microsoft.com/office/drawing/2014/main" id="{2F9D4F03-AD62-468E-9950-5100F73DA87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" b="99090" l="1214" r="98483">
                        <a14:foregroundMark x1="93534" y1="49755" x2="94608" y2="57423"/>
                        <a14:foregroundMark x1="89496" y1="48564" x2="93721" y2="59016"/>
                        <a14:foregroundMark x1="93721" y1="59016" x2="93884" y2="59016"/>
                        <a14:foregroundMark x1="97782" y1="64303" x2="98483" y2="54237"/>
                        <a14:foregroundMark x1="52264" y1="92087" x2="63212" y2="97374"/>
                        <a14:foregroundMark x1="64799" y1="98302" x2="61088" y2="99090"/>
                        <a14:foregroundMark x1="11158" y1="15214" x2="4995" y2="3169"/>
                        <a14:foregroundMark x1="13282" y1="3711" x2="15033" y2="3169"/>
                        <a14:foregroundMark x1="3571" y1="928" x2="4108" y2="2118"/>
                        <a14:foregroundMark x1="33217" y1="1716" x2="31629" y2="788"/>
                        <a14:foregroundMark x1="46615" y1="36642" x2="46615" y2="36642"/>
                        <a14:foregroundMark x1="49090" y1="36905" x2="46265" y2="36257"/>
                        <a14:foregroundMark x1="22806" y1="8999" x2="24206" y2="9121"/>
                        <a14:foregroundMark x1="45728" y1="36117" x2="49790" y2="36642"/>
                        <a14:foregroundMark x1="44865" y1="35592" x2="47502" y2="36257"/>
                        <a14:foregroundMark x1="22619" y1="8421" x2="25444" y2="9086"/>
                        <a14:foregroundMark x1="21475" y1="420" x2="19795" y2="718"/>
                        <a14:foregroundMark x1="1237" y1="228" x2="1891" y2="1278"/>
                        <a14:foregroundMark x1="25700" y1="158" x2="27918" y2="35"/>
                        <a14:backgroundMark x1="79552" y1="51033" x2="79552" y2="5154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612" y="82049"/>
            <a:ext cx="5393842" cy="7191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704F8-A1C7-483A-BC1E-028F80966C33}"/>
              </a:ext>
            </a:extLst>
          </p:cNvPr>
          <p:cNvSpPr>
            <a:spLocks noGrp="1"/>
          </p:cNvSpPr>
          <p:nvPr/>
        </p:nvSpPr>
        <p:spPr>
          <a:xfrm>
            <a:off x="5095444" y="201229"/>
            <a:ext cx="7643158" cy="1600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59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8" kern="1200">
                <a:solidFill>
                  <a:schemeClr val="bg1"/>
                </a:solidFill>
                <a:latin typeface="Avenir Book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Avenir Next LT Pro Light"/>
              </a:rPr>
              <a:t>Composite Twin Track Cantilever: </a:t>
            </a:r>
            <a:br>
              <a:rPr lang="en-GB" sz="3200" b="1" dirty="0">
                <a:latin typeface="Avenir Next LT Pro Light" panose="020B0304020202020204" pitchFamily="34" charset="0"/>
              </a:rPr>
            </a:br>
            <a:r>
              <a:rPr lang="en-GB" sz="3200" dirty="0">
                <a:latin typeface="Avenir Next LT Pro Light"/>
              </a:rPr>
              <a:t>Affordable &amp; Sustainable Rail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13352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E9739-DF08-10B5-A601-395509BB4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DF412F-2ADD-DF58-A081-9381A858832B}"/>
              </a:ext>
            </a:extLst>
          </p:cNvPr>
          <p:cNvSpPr/>
          <p:nvPr/>
        </p:nvSpPr>
        <p:spPr>
          <a:xfrm>
            <a:off x="-1" y="0"/>
            <a:ext cx="12798425" cy="7199313"/>
          </a:xfrm>
          <a:prstGeom prst="rect">
            <a:avLst/>
          </a:prstGeom>
          <a:solidFill>
            <a:srgbClr val="061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25C91-CA41-37F2-C977-7385DEC919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8"/>
            <a:ext cx="12545034" cy="7199115"/>
          </a:xfrm>
          <a:prstGeom prst="rect">
            <a:avLst/>
          </a:prstGeom>
        </p:spPr>
      </p:pic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BE6D24BB-05AA-6CEE-A779-E0A84F9129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92" y="5935213"/>
            <a:ext cx="2650412" cy="1264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9064322-9C30-0658-3B01-C183E6EE260A}"/>
                  </a:ext>
                </a:extLst>
              </p14:cNvPr>
              <p14:cNvContentPartPr/>
              <p14:nvPr/>
            </p14:nvContentPartPr>
            <p14:xfrm>
              <a:off x="1210460" y="168584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36345C5-E606-4B5F-191A-0C76BE14EC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4820" y="165020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4E79D3-1DBB-AA75-AD83-FF6B05DAEDC6}"/>
              </a:ext>
            </a:extLst>
          </p:cNvPr>
          <p:cNvSpPr txBox="1">
            <a:spLocks/>
          </p:cNvSpPr>
          <p:nvPr/>
        </p:nvSpPr>
        <p:spPr>
          <a:xfrm>
            <a:off x="879892" y="383297"/>
            <a:ext cx="11038642" cy="856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59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FEAA47"/>
                </a:solidFill>
                <a:latin typeface="Avenir Book" panose="02000503020000020003" pitchFamily="2" charset="0"/>
              </a:rPr>
              <a:t>Manufacturing</a:t>
            </a:r>
          </a:p>
        </p:txBody>
      </p:sp>
      <p:pic>
        <p:nvPicPr>
          <p:cNvPr id="2" name="IMG_1432">
            <a:hlinkClick r:id="" action="ppaction://media"/>
            <a:extLst>
              <a:ext uri="{FF2B5EF4-FFF2-40B4-BE49-F238E27FC236}">
                <a16:creationId xmlns:a16="http://schemas.microsoft.com/office/drawing/2014/main" id="{FAD33239-443D-AC5A-9670-12B6B2C263F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16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9679" y="914868"/>
            <a:ext cx="2679697" cy="4762235"/>
          </a:xfrm>
          <a:prstGeom prst="roundRect">
            <a:avLst>
              <a:gd name="adj" fmla="val 4242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C2E65-D1CD-F6B8-214D-4012B3B0E9DB}"/>
              </a:ext>
            </a:extLst>
          </p:cNvPr>
          <p:cNvSpPr txBox="1">
            <a:spLocks/>
          </p:cNvSpPr>
          <p:nvPr/>
        </p:nvSpPr>
        <p:spPr>
          <a:xfrm>
            <a:off x="879892" y="1685840"/>
            <a:ext cx="6793117" cy="402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9961" indent="-239961" algn="l" defTabSz="959846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bg1"/>
                </a:solidFill>
                <a:latin typeface="Avenir Book"/>
                <a:ea typeface="+mn-ea"/>
                <a:cs typeface="+mn-cs"/>
              </a:defRPr>
            </a:lvl1pPr>
            <a:lvl2pPr marL="719884" indent="-239961" algn="l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1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99807" indent="-239961" algn="l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09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79730" indent="-239961" algn="l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8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59653" indent="-239961" algn="l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8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639576" indent="-239961" algn="l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9498" indent="-239961" algn="l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9421" indent="-239961" algn="l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9344" indent="-239961" algn="l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00" dirty="0">
                <a:latin typeface="Avenir Book" panose="02000503020000020003" pitchFamily="2" charset="0"/>
              </a:rPr>
              <a:t>High-rate </a:t>
            </a:r>
          </a:p>
          <a:p>
            <a:pPr lvl="1"/>
            <a:r>
              <a:rPr lang="en-GB" sz="2300" dirty="0">
                <a:latin typeface="Avenir Book" panose="02000503020000020003" pitchFamily="2" charset="0"/>
              </a:rPr>
              <a:t>Capacity to produce up to a mile a day of braided preform</a:t>
            </a:r>
          </a:p>
          <a:p>
            <a:pPr lvl="1"/>
            <a:endParaRPr lang="en-GB" sz="2300" dirty="0">
              <a:latin typeface="Avenir Book" panose="02000503020000020003" pitchFamily="2" charset="0"/>
            </a:endParaRPr>
          </a:p>
          <a:p>
            <a:r>
              <a:rPr lang="en-GB" sz="2300" dirty="0">
                <a:latin typeface="Avenir Book" panose="02000503020000020003" pitchFamily="2" charset="0"/>
              </a:rPr>
              <a:t>Low waste</a:t>
            </a:r>
          </a:p>
          <a:p>
            <a:pPr lvl="1"/>
            <a:r>
              <a:rPr lang="en-GB" sz="2300" dirty="0">
                <a:latin typeface="Avenir Book" panose="02000503020000020003" pitchFamily="2" charset="0"/>
              </a:rPr>
              <a:t>Up to 98% material utilisation rate</a:t>
            </a:r>
          </a:p>
          <a:p>
            <a:pPr marL="479923" lvl="1" indent="0">
              <a:buNone/>
            </a:pPr>
            <a:endParaRPr lang="en-GB" sz="2300" dirty="0">
              <a:latin typeface="Avenir Book" panose="02000503020000020003" pitchFamily="2" charset="0"/>
            </a:endParaRPr>
          </a:p>
          <a:p>
            <a:r>
              <a:rPr lang="en-GB" sz="2300" dirty="0">
                <a:latin typeface="Avenir Book" panose="02000503020000020003" pitchFamily="2" charset="0"/>
              </a:rPr>
              <a:t>Sustainable</a:t>
            </a:r>
          </a:p>
          <a:p>
            <a:pPr lvl="1"/>
            <a:r>
              <a:rPr lang="en-GB" sz="2300" dirty="0">
                <a:latin typeface="Avenir Book" panose="02000503020000020003" pitchFamily="2" charset="0"/>
              </a:rPr>
              <a:t>Out-of-autoclave manufacturing reduces energy consumption by up to 98%</a:t>
            </a:r>
          </a:p>
          <a:p>
            <a:endParaRPr lang="en-GB" sz="2940" dirty="0">
              <a:latin typeface="Avenir Book" panose="02000503020000020003" pitchFamily="2" charset="0"/>
            </a:endParaRPr>
          </a:p>
          <a:p>
            <a:endParaRPr lang="en-GB" dirty="0"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D8B39-43E4-5AF8-88F6-03502C450A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9534" y="5935213"/>
            <a:ext cx="2718890" cy="12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3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FAE54-CB56-B08B-3234-D68F2EEB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3572C5-5905-5EB1-7F43-062F943FCF83}"/>
              </a:ext>
            </a:extLst>
          </p:cNvPr>
          <p:cNvSpPr/>
          <p:nvPr/>
        </p:nvSpPr>
        <p:spPr>
          <a:xfrm>
            <a:off x="-1" y="0"/>
            <a:ext cx="12798425" cy="7199313"/>
          </a:xfrm>
          <a:prstGeom prst="rect">
            <a:avLst/>
          </a:prstGeom>
          <a:solidFill>
            <a:srgbClr val="061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414B1-C2CC-4299-DF8A-F2E17BA608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8"/>
            <a:ext cx="12545034" cy="7199115"/>
          </a:xfrm>
          <a:prstGeom prst="rect">
            <a:avLst/>
          </a:prstGeom>
        </p:spPr>
      </p:pic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BE7FC3A6-2622-BF06-C4DF-126D6EA344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92" y="5935213"/>
            <a:ext cx="2650412" cy="1264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1FDA93B-8715-7E80-4414-D71DBFA6F176}"/>
                  </a:ext>
                </a:extLst>
              </p14:cNvPr>
              <p14:cNvContentPartPr/>
              <p14:nvPr/>
            </p14:nvContentPartPr>
            <p14:xfrm>
              <a:off x="1210460" y="168584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36345C5-E606-4B5F-191A-0C76BE14EC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4820" y="165020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B7CE3E92-00F6-7205-38C9-8F3331FC841A}"/>
              </a:ext>
            </a:extLst>
          </p:cNvPr>
          <p:cNvSpPr txBox="1">
            <a:spLocks/>
          </p:cNvSpPr>
          <p:nvPr/>
        </p:nvSpPr>
        <p:spPr>
          <a:xfrm>
            <a:off x="879892" y="383297"/>
            <a:ext cx="11038642" cy="856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59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89E6CA"/>
                </a:solidFill>
                <a:latin typeface="Avenir Book" panose="02000503020000020003" pitchFamily="2" charset="0"/>
              </a:rPr>
              <a:t>Installation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4D4906-22E2-CA41-3868-48F58FF875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9534" y="5935213"/>
            <a:ext cx="2718890" cy="12565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AA23-BCBD-9F28-7331-E7CAAF341577}"/>
              </a:ext>
            </a:extLst>
          </p:cNvPr>
          <p:cNvSpPr txBox="1">
            <a:spLocks/>
          </p:cNvSpPr>
          <p:nvPr/>
        </p:nvSpPr>
        <p:spPr>
          <a:xfrm>
            <a:off x="879892" y="1798965"/>
            <a:ext cx="5519320" cy="4026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59846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19" kern="1200">
                <a:solidFill>
                  <a:schemeClr val="bg1"/>
                </a:solidFill>
                <a:latin typeface="Avenir Book"/>
                <a:ea typeface="+mn-ea"/>
                <a:cs typeface="+mn-cs"/>
              </a:defRPr>
            </a:lvl1pPr>
            <a:lvl2pPr marL="479923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09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59846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8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9769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19691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399614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9537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9460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9383" indent="0" algn="ctr" defTabSz="959846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Reduced access provisions</a:t>
            </a:r>
          </a:p>
          <a:p>
            <a:pPr marL="457200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Smaller foundations required</a:t>
            </a:r>
          </a:p>
          <a:p>
            <a:pPr marL="457200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Increased worker safety</a:t>
            </a:r>
          </a:p>
          <a:p>
            <a:pPr marL="457200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Decreased installation time – estimated 50% saving per unit</a:t>
            </a:r>
          </a:p>
          <a:p>
            <a:pPr marL="457200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venir Book" panose="02000503020000020003" pitchFamily="2" charset="0"/>
              </a:rPr>
              <a:t>Significantly more efficient use of possessions</a:t>
            </a:r>
          </a:p>
          <a:p>
            <a:pPr marL="457200" indent="-457200" algn="l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GB" dirty="0">
              <a:latin typeface="Avenir Book" panose="0200050302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06764-E645-947C-9F9D-C26650E0096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978" y="4890734"/>
            <a:ext cx="3145173" cy="2088958"/>
          </a:xfrm>
          <a:prstGeom prst="roundRect">
            <a:avLst>
              <a:gd name="adj" fmla="val 24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A group of people working on a metal structure&#10;&#10;Description automatically generated">
            <a:extLst>
              <a:ext uri="{FF2B5EF4-FFF2-40B4-BE49-F238E27FC236}">
                <a16:creationId xmlns:a16="http://schemas.microsoft.com/office/drawing/2014/main" id="{8CC6D9DC-CB6D-3AB5-8921-C4100A3683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0548" y="2581344"/>
            <a:ext cx="3135615" cy="2088000"/>
          </a:xfrm>
          <a:prstGeom prst="roundRect">
            <a:avLst>
              <a:gd name="adj" fmla="val 24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33E43-04D0-1DBC-0EAD-49358A6B5B0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548" y="251905"/>
            <a:ext cx="3135619" cy="2088000"/>
          </a:xfrm>
          <a:prstGeom prst="roundRect">
            <a:avLst>
              <a:gd name="adj" fmla="val 24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3BB069AE-3EFE-379F-80BC-14364FE8775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400" y="3599656"/>
            <a:ext cx="1940614" cy="1069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645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F8954-997C-D2F3-B081-ED0BB0A24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D71F4AB-1D07-0433-3C3F-498C13241E60}"/>
                  </a:ext>
                </a:extLst>
              </p14:cNvPr>
              <p14:cNvContentPartPr/>
              <p14:nvPr/>
            </p14:nvContentPartPr>
            <p14:xfrm>
              <a:off x="1210460" y="168584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D71F4AB-1D07-0433-3C3F-498C13241E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460" y="16498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A438230-3CD5-7CBC-A82D-418097EDFADE}"/>
              </a:ext>
            </a:extLst>
          </p:cNvPr>
          <p:cNvGrpSpPr/>
          <p:nvPr/>
        </p:nvGrpSpPr>
        <p:grpSpPr>
          <a:xfrm>
            <a:off x="4469673" y="1678539"/>
            <a:ext cx="3859413" cy="3847926"/>
            <a:chOff x="2282824" y="939360"/>
            <a:chExt cx="3859413" cy="3847926"/>
          </a:xfrm>
        </p:grpSpPr>
        <p:sp>
          <p:nvSpPr>
            <p:cNvPr id="12" name="Partial Circle 8">
              <a:extLst>
                <a:ext uri="{FF2B5EF4-FFF2-40B4-BE49-F238E27FC236}">
                  <a16:creationId xmlns:a16="http://schemas.microsoft.com/office/drawing/2014/main" id="{60C59BDF-AABC-139F-9706-84114B8FE240}"/>
                </a:ext>
              </a:extLst>
            </p:cNvPr>
            <p:cNvSpPr/>
            <p:nvPr/>
          </p:nvSpPr>
          <p:spPr>
            <a:xfrm>
              <a:off x="2294312" y="939361"/>
              <a:ext cx="3847925" cy="3847925"/>
            </a:xfrm>
            <a:prstGeom prst="pie">
              <a:avLst>
                <a:gd name="adj1" fmla="val 10801097"/>
                <a:gd name="adj2" fmla="val 16173188"/>
              </a:avLst>
            </a:prstGeom>
            <a:solidFill>
              <a:srgbClr val="F056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4" name="Partial Circle 9">
              <a:extLst>
                <a:ext uri="{FF2B5EF4-FFF2-40B4-BE49-F238E27FC236}">
                  <a16:creationId xmlns:a16="http://schemas.microsoft.com/office/drawing/2014/main" id="{7D12D79B-1B7F-E269-997D-B643F8600092}"/>
                </a:ext>
              </a:extLst>
            </p:cNvPr>
            <p:cNvSpPr/>
            <p:nvPr/>
          </p:nvSpPr>
          <p:spPr>
            <a:xfrm rot="16200000">
              <a:off x="2294312" y="939360"/>
              <a:ext cx="3847925" cy="3847925"/>
            </a:xfrm>
            <a:prstGeom prst="pie">
              <a:avLst>
                <a:gd name="adj1" fmla="val 10801097"/>
                <a:gd name="adj2" fmla="val 16200000"/>
              </a:avLst>
            </a:prstGeom>
            <a:solidFill>
              <a:srgbClr val="8AE5C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5" name="Partial Circle 10">
              <a:extLst>
                <a:ext uri="{FF2B5EF4-FFF2-40B4-BE49-F238E27FC236}">
                  <a16:creationId xmlns:a16="http://schemas.microsoft.com/office/drawing/2014/main" id="{52716721-5BC2-531B-B9D1-E704CE7DE3CD}"/>
                </a:ext>
              </a:extLst>
            </p:cNvPr>
            <p:cNvSpPr/>
            <p:nvPr/>
          </p:nvSpPr>
          <p:spPr>
            <a:xfrm rot="10800000">
              <a:off x="2282824" y="939360"/>
              <a:ext cx="3847925" cy="3847925"/>
            </a:xfrm>
            <a:prstGeom prst="pie">
              <a:avLst>
                <a:gd name="adj1" fmla="val 10801097"/>
                <a:gd name="adj2" fmla="val 16200000"/>
              </a:avLst>
            </a:prstGeom>
            <a:solidFill>
              <a:srgbClr val="FEAA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6" name="Partial Circle 11">
              <a:extLst>
                <a:ext uri="{FF2B5EF4-FFF2-40B4-BE49-F238E27FC236}">
                  <a16:creationId xmlns:a16="http://schemas.microsoft.com/office/drawing/2014/main" id="{37923784-73EC-D022-BC06-7CB4B7B3C816}"/>
                </a:ext>
              </a:extLst>
            </p:cNvPr>
            <p:cNvSpPr/>
            <p:nvPr/>
          </p:nvSpPr>
          <p:spPr>
            <a:xfrm rot="5400000">
              <a:off x="4202238" y="947513"/>
              <a:ext cx="1930683" cy="1926339"/>
            </a:xfrm>
            <a:custGeom>
              <a:avLst/>
              <a:gdLst>
                <a:gd name="connsiteX0" fmla="*/ 22 w 3847925"/>
                <a:gd name="connsiteY0" fmla="*/ 1933063 h 3847925"/>
                <a:gd name="connsiteX1" fmla="*/ 560303 w 3847925"/>
                <a:gd name="connsiteY1" fmla="*/ 566737 h 3847925"/>
                <a:gd name="connsiteX2" fmla="*/ 1923964 w 3847925"/>
                <a:gd name="connsiteY2" fmla="*/ 0 h 3847925"/>
                <a:gd name="connsiteX3" fmla="*/ 1923963 w 3847925"/>
                <a:gd name="connsiteY3" fmla="*/ 1923963 h 3847925"/>
                <a:gd name="connsiteX4" fmla="*/ 22 w 3847925"/>
                <a:gd name="connsiteY4" fmla="*/ 1933063 h 3847925"/>
                <a:gd name="connsiteX0" fmla="*/ 17 w 1930683"/>
                <a:gd name="connsiteY0" fmla="*/ 1926339 h 1926339"/>
                <a:gd name="connsiteX1" fmla="*/ 567022 w 1930683"/>
                <a:gd name="connsiteY1" fmla="*/ 566737 h 1926339"/>
                <a:gd name="connsiteX2" fmla="*/ 1930683 w 1930683"/>
                <a:gd name="connsiteY2" fmla="*/ 0 h 1926339"/>
                <a:gd name="connsiteX3" fmla="*/ 1930682 w 1930683"/>
                <a:gd name="connsiteY3" fmla="*/ 1923963 h 1926339"/>
                <a:gd name="connsiteX4" fmla="*/ 17 w 1930683"/>
                <a:gd name="connsiteY4" fmla="*/ 1926339 h 192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683" h="1926339">
                  <a:moveTo>
                    <a:pt x="17" y="1926339"/>
                  </a:moveTo>
                  <a:cubicBezTo>
                    <a:pt x="-2404" y="1414501"/>
                    <a:pt x="245244" y="887793"/>
                    <a:pt x="567022" y="566737"/>
                  </a:cubicBezTo>
                  <a:cubicBezTo>
                    <a:pt x="888800" y="245681"/>
                    <a:pt x="1418839" y="0"/>
                    <a:pt x="1930683" y="0"/>
                  </a:cubicBezTo>
                  <a:cubicBezTo>
                    <a:pt x="1930683" y="641321"/>
                    <a:pt x="1930682" y="1282642"/>
                    <a:pt x="1930682" y="1923963"/>
                  </a:cubicBezTo>
                  <a:lnTo>
                    <a:pt x="17" y="192633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2F8236-AAF4-A6A7-40F4-0BCEDB47CFA8}"/>
                </a:ext>
              </a:extLst>
            </p:cNvPr>
            <p:cNvSpPr txBox="1"/>
            <p:nvPr/>
          </p:nvSpPr>
          <p:spPr>
            <a:xfrm rot="18900000">
              <a:off x="2663247" y="1298308"/>
              <a:ext cx="2826293" cy="282629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11197"/>
                </a:avLst>
              </a:prstTxWarp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Reduced mass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E10CC6-F5C7-FA14-56E2-204EEEAAB854}"/>
                </a:ext>
              </a:extLst>
            </p:cNvPr>
            <p:cNvSpPr txBox="1"/>
            <p:nvPr/>
          </p:nvSpPr>
          <p:spPr>
            <a:xfrm rot="2700000">
              <a:off x="2690596" y="1590964"/>
              <a:ext cx="2826293" cy="282629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730810"/>
                </a:avLst>
              </a:prstTxWarp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Sustainable </a:t>
              </a:r>
            </a:p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manufacture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7F2569-A08B-757D-9737-F0A08135AE6D}"/>
                </a:ext>
              </a:extLst>
            </p:cNvPr>
            <p:cNvSpPr txBox="1"/>
            <p:nvPr/>
          </p:nvSpPr>
          <p:spPr>
            <a:xfrm rot="13500000">
              <a:off x="2865168" y="1384982"/>
              <a:ext cx="2826293" cy="2826293"/>
            </a:xfrm>
            <a:prstGeom prst="rect">
              <a:avLst/>
            </a:prstGeom>
            <a:noFill/>
          </p:spPr>
          <p:txBody>
            <a:bodyPr vert="horz" wrap="none" rtlCol="0">
              <a:prstTxWarp prst="textArchDown">
                <a:avLst>
                  <a:gd name="adj" fmla="val 6988666"/>
                </a:avLst>
              </a:prstTxWarp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Design </a:t>
              </a:r>
            </a:p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optimisation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003C6F-954B-CAB2-BD23-C8B0C677EF91}"/>
                </a:ext>
              </a:extLst>
            </p:cNvPr>
            <p:cNvSpPr txBox="1"/>
            <p:nvPr/>
          </p:nvSpPr>
          <p:spPr>
            <a:xfrm rot="8100000">
              <a:off x="2722111" y="1374293"/>
              <a:ext cx="2826293" cy="2826293"/>
            </a:xfrm>
            <a:prstGeom prst="rect">
              <a:avLst/>
            </a:prstGeom>
            <a:noFill/>
          </p:spPr>
          <p:txBody>
            <a:bodyPr vert="horz" wrap="none" rtlCol="0">
              <a:prstTxWarp prst="textArchDown">
                <a:avLst>
                  <a:gd name="adj" fmla="val 9687406"/>
                </a:avLst>
              </a:prstTxWarp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Low-cost</a:t>
              </a:r>
            </a:p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Avenir Book" panose="02000503020000020003" pitchFamily="2" charset="0"/>
                </a:rPr>
                <a:t>production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B69C22-A0D0-AEF4-C168-5E9FFFE96953}"/>
              </a:ext>
            </a:extLst>
          </p:cNvPr>
          <p:cNvSpPr txBox="1"/>
          <p:nvPr/>
        </p:nvSpPr>
        <p:spPr>
          <a:xfrm>
            <a:off x="0" y="13957"/>
            <a:ext cx="32059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Lower installed cost – money saved for UK taxpayer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A6E979-F8C8-3C31-DBB2-6EFC7C1DA81F}"/>
              </a:ext>
            </a:extLst>
          </p:cNvPr>
          <p:cNvSpPr txBox="1"/>
          <p:nvPr/>
        </p:nvSpPr>
        <p:spPr>
          <a:xfrm>
            <a:off x="746994" y="2515337"/>
            <a:ext cx="31977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Reduced “boots on ballast” &amp; improved safety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EA88F-CEF5-B904-F22E-A7380A41DF1A}"/>
              </a:ext>
            </a:extLst>
          </p:cNvPr>
          <p:cNvSpPr txBox="1"/>
          <p:nvPr/>
        </p:nvSpPr>
        <p:spPr>
          <a:xfrm>
            <a:off x="2334140" y="1839876"/>
            <a:ext cx="1989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Faster installation 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070407-334A-6823-BEE8-168545C40CBF}"/>
              </a:ext>
            </a:extLst>
          </p:cNvPr>
          <p:cNvSpPr txBox="1"/>
          <p:nvPr/>
        </p:nvSpPr>
        <p:spPr>
          <a:xfrm>
            <a:off x="3722952" y="1090059"/>
            <a:ext cx="2375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Reduced transport costs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F5280F-3A1B-B2DC-6EB8-51D78029792D}"/>
              </a:ext>
            </a:extLst>
          </p:cNvPr>
          <p:cNvSpPr txBox="1"/>
          <p:nvPr/>
        </p:nvSpPr>
        <p:spPr>
          <a:xfrm>
            <a:off x="53794" y="1373303"/>
            <a:ext cx="2125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Efficient possession usage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5AEC10-718A-DFDA-FC42-B1CA22F21EE3}"/>
              </a:ext>
            </a:extLst>
          </p:cNvPr>
          <p:cNvSpPr txBox="1"/>
          <p:nvPr/>
        </p:nvSpPr>
        <p:spPr>
          <a:xfrm>
            <a:off x="3240882" y="203820"/>
            <a:ext cx="2159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Reduced need for access provisions</a:t>
            </a:r>
            <a:endParaRPr lang="en-GB" sz="14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F10E9D-2C92-35AB-5038-8EA35BD3D5F7}"/>
              </a:ext>
            </a:extLst>
          </p:cNvPr>
          <p:cNvSpPr txBox="1"/>
          <p:nvPr/>
        </p:nvSpPr>
        <p:spPr>
          <a:xfrm>
            <a:off x="9803170" y="974309"/>
            <a:ext cx="2757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Reduced manufacture and transport emissions by up to 73%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8CE046-8049-5365-F995-8887E78BF824}"/>
              </a:ext>
            </a:extLst>
          </p:cNvPr>
          <p:cNvSpPr txBox="1"/>
          <p:nvPr/>
        </p:nvSpPr>
        <p:spPr>
          <a:xfrm>
            <a:off x="9618254" y="219420"/>
            <a:ext cx="3186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Recyclable at end of life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18A838-DC0D-35C0-8B3B-633DD71BFB70}"/>
              </a:ext>
            </a:extLst>
          </p:cNvPr>
          <p:cNvSpPr txBox="1"/>
          <p:nvPr/>
        </p:nvSpPr>
        <p:spPr>
          <a:xfrm>
            <a:off x="10505928" y="2223877"/>
            <a:ext cx="1989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Repairable in service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AEB152-9130-2AC1-9DDD-A44C78075C22}"/>
              </a:ext>
            </a:extLst>
          </p:cNvPr>
          <p:cNvSpPr txBox="1"/>
          <p:nvPr/>
        </p:nvSpPr>
        <p:spPr>
          <a:xfrm>
            <a:off x="7625433" y="1374686"/>
            <a:ext cx="2159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Capacity to use recycled material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842123-58BC-68AD-581E-DC0694F5F833}"/>
              </a:ext>
            </a:extLst>
          </p:cNvPr>
          <p:cNvSpPr txBox="1"/>
          <p:nvPr/>
        </p:nvSpPr>
        <p:spPr>
          <a:xfrm>
            <a:off x="6613569" y="374214"/>
            <a:ext cx="2628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Low energy production methods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4FD221-D728-C27D-C30E-2EB59E0C8CAC}"/>
              </a:ext>
            </a:extLst>
          </p:cNvPr>
          <p:cNvSpPr txBox="1"/>
          <p:nvPr/>
        </p:nvSpPr>
        <p:spPr>
          <a:xfrm>
            <a:off x="8063512" y="2608691"/>
            <a:ext cx="28908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Up to 98% material utilisation rate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D8D1E1-51E1-B8C9-AC8B-AA0F1A2CCA73}"/>
              </a:ext>
            </a:extLst>
          </p:cNvPr>
          <p:cNvSpPr txBox="1"/>
          <p:nvPr/>
        </p:nvSpPr>
        <p:spPr>
          <a:xfrm>
            <a:off x="8108964" y="3963828"/>
            <a:ext cx="23572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Repeatable &amp; predictable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3714AD-11BA-0BB3-493B-B7B8FFFB4227}"/>
              </a:ext>
            </a:extLst>
          </p:cNvPr>
          <p:cNvSpPr txBox="1"/>
          <p:nvPr/>
        </p:nvSpPr>
        <p:spPr>
          <a:xfrm>
            <a:off x="10205201" y="4702026"/>
            <a:ext cx="2388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Scalable production technologies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AD4BDF-0717-BD0D-26A3-04F5589B1E92}"/>
              </a:ext>
            </a:extLst>
          </p:cNvPr>
          <p:cNvSpPr txBox="1"/>
          <p:nvPr/>
        </p:nvSpPr>
        <p:spPr>
          <a:xfrm>
            <a:off x="7577618" y="4962345"/>
            <a:ext cx="2662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Genuine high-volume composite production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BC0E3B-A898-2CF9-4BB0-49EDDC633EF1}"/>
              </a:ext>
            </a:extLst>
          </p:cNvPr>
          <p:cNvSpPr txBox="1"/>
          <p:nvPr/>
        </p:nvSpPr>
        <p:spPr>
          <a:xfrm>
            <a:off x="6118186" y="5894206"/>
            <a:ext cx="2424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High levels of automation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C6E2F65-279C-04CD-F435-0C97B79E7D1F}"/>
              </a:ext>
            </a:extLst>
          </p:cNvPr>
          <p:cNvSpPr/>
          <p:nvPr/>
        </p:nvSpPr>
        <p:spPr>
          <a:xfrm>
            <a:off x="0" y="5894206"/>
            <a:ext cx="3762552" cy="1305107"/>
          </a:xfrm>
          <a:prstGeom prst="rect">
            <a:avLst/>
          </a:prstGeom>
          <a:solidFill>
            <a:srgbClr val="061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E9F0A2-66D2-6554-BC60-8DAB26A93685}"/>
              </a:ext>
            </a:extLst>
          </p:cNvPr>
          <p:cNvSpPr txBox="1"/>
          <p:nvPr/>
        </p:nvSpPr>
        <p:spPr>
          <a:xfrm>
            <a:off x="2170668" y="3761112"/>
            <a:ext cx="2504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Variable &amp; modular geometry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1F79A0-D8F7-18DA-32B2-11569AF2157A}"/>
              </a:ext>
            </a:extLst>
          </p:cNvPr>
          <p:cNvSpPr txBox="1"/>
          <p:nvPr/>
        </p:nvSpPr>
        <p:spPr>
          <a:xfrm>
            <a:off x="2946421" y="5452055"/>
            <a:ext cx="2924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Viable for a wide range of applications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FAC1C6-8152-1845-5A7B-7858C43846D7}"/>
              </a:ext>
            </a:extLst>
          </p:cNvPr>
          <p:cNvSpPr txBox="1"/>
          <p:nvPr/>
        </p:nvSpPr>
        <p:spPr>
          <a:xfrm>
            <a:off x="2454953" y="4582807"/>
            <a:ext cx="2009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Range of materials &amp; colours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594CAC-34CD-C8F4-CDF5-C791D605FFC1}"/>
              </a:ext>
            </a:extLst>
          </p:cNvPr>
          <p:cNvSpPr txBox="1"/>
          <p:nvPr/>
        </p:nvSpPr>
        <p:spPr>
          <a:xfrm>
            <a:off x="34917" y="5156737"/>
            <a:ext cx="2622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Optimisable mechanical properties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F04EAA-D747-0E36-9C03-3FDAA2B4A348}"/>
              </a:ext>
            </a:extLst>
          </p:cNvPr>
          <p:cNvSpPr txBox="1"/>
          <p:nvPr/>
        </p:nvSpPr>
        <p:spPr>
          <a:xfrm>
            <a:off x="3605679" y="6478981"/>
            <a:ext cx="2334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Improved weather tolerance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18C42B-5C10-CD64-45D2-C151B4B96AE6}"/>
              </a:ext>
            </a:extLst>
          </p:cNvPr>
          <p:cNvSpPr txBox="1"/>
          <p:nvPr/>
        </p:nvSpPr>
        <p:spPr>
          <a:xfrm>
            <a:off x="10084605" y="3925893"/>
            <a:ext cx="24245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UK-based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81AD84-8B1C-FDEA-4287-190A7A561FEF}"/>
              </a:ext>
            </a:extLst>
          </p:cNvPr>
          <p:cNvSpPr txBox="1"/>
          <p:nvPr/>
        </p:nvSpPr>
        <p:spPr>
          <a:xfrm>
            <a:off x="8179042" y="6312773"/>
            <a:ext cx="24245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venir Book" panose="02000503020000020003" pitchFamily="2" charset="0"/>
              </a:rPr>
              <a:t>Low capital costs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BDF8B7-886F-99CC-5F1F-5FAFC122D994}"/>
              </a:ext>
            </a:extLst>
          </p:cNvPr>
          <p:cNvSpPr txBox="1"/>
          <p:nvPr/>
        </p:nvSpPr>
        <p:spPr>
          <a:xfrm>
            <a:off x="-89296" y="3806986"/>
            <a:ext cx="26222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Compliant with Network Rail Standards</a:t>
            </a:r>
          </a:p>
        </p:txBody>
      </p:sp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A9FFD95C-3CDB-52C6-C5DB-7DBA0FD4D6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92" y="5935213"/>
            <a:ext cx="2650412" cy="12641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2A691CA-BEBB-5A44-8D42-A8FF7AB04AAE}"/>
              </a:ext>
            </a:extLst>
          </p:cNvPr>
          <p:cNvSpPr/>
          <p:nvPr/>
        </p:nvSpPr>
        <p:spPr>
          <a:xfrm>
            <a:off x="0" y="-5390"/>
            <a:ext cx="6399213" cy="3605046"/>
          </a:xfrm>
          <a:prstGeom prst="rect">
            <a:avLst/>
          </a:prstGeom>
          <a:noFill/>
          <a:ln w="28575">
            <a:solidFill>
              <a:srgbClr val="F0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D756DF1-0E57-AEE1-9CE3-DE19579C3A22}"/>
              </a:ext>
            </a:extLst>
          </p:cNvPr>
          <p:cNvSpPr/>
          <p:nvPr/>
        </p:nvSpPr>
        <p:spPr>
          <a:xfrm>
            <a:off x="6426562" y="-5390"/>
            <a:ext cx="6385333" cy="3605046"/>
          </a:xfrm>
          <a:prstGeom prst="rect">
            <a:avLst/>
          </a:prstGeom>
          <a:noFill/>
          <a:ln w="28575">
            <a:solidFill>
              <a:srgbClr val="92D0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FB7654-ED2E-D30C-99F1-EF6430AC4158}"/>
              </a:ext>
            </a:extLst>
          </p:cNvPr>
          <p:cNvSpPr/>
          <p:nvPr/>
        </p:nvSpPr>
        <p:spPr>
          <a:xfrm>
            <a:off x="-6808" y="3627326"/>
            <a:ext cx="6399213" cy="3571987"/>
          </a:xfrm>
          <a:prstGeom prst="rect">
            <a:avLst/>
          </a:prstGeom>
          <a:noFill/>
          <a:ln w="28575">
            <a:solidFill>
              <a:srgbClr val="89E6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151BD8-F11D-88E3-168A-6CDEEC2BF664}"/>
              </a:ext>
            </a:extLst>
          </p:cNvPr>
          <p:cNvSpPr/>
          <p:nvPr/>
        </p:nvSpPr>
        <p:spPr>
          <a:xfrm>
            <a:off x="6419754" y="3627326"/>
            <a:ext cx="6385333" cy="3571987"/>
          </a:xfrm>
          <a:prstGeom prst="rect">
            <a:avLst/>
          </a:prstGeom>
          <a:noFill/>
          <a:ln w="28575">
            <a:solidFill>
              <a:srgbClr val="FEAA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11C279-C764-5D01-77DC-D46ED32F5CFE}"/>
              </a:ext>
            </a:extLst>
          </p:cNvPr>
          <p:cNvSpPr/>
          <p:nvPr/>
        </p:nvSpPr>
        <p:spPr>
          <a:xfrm>
            <a:off x="5346665" y="2571987"/>
            <a:ext cx="2090635" cy="2046184"/>
          </a:xfrm>
          <a:prstGeom prst="ellipse">
            <a:avLst/>
          </a:prstGeom>
          <a:solidFill>
            <a:srgbClr val="061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>
                <a:latin typeface="Avenir Book" panose="02000503020000020003" pitchFamily="2" charset="0"/>
              </a:rPr>
              <a:t>Key Benefits</a:t>
            </a:r>
          </a:p>
        </p:txBody>
      </p:sp>
    </p:spTree>
    <p:extLst>
      <p:ext uri="{BB962C8B-B14F-4D97-AF65-F5344CB8AC3E}">
        <p14:creationId xmlns:p14="http://schemas.microsoft.com/office/powerpoint/2010/main" val="36088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74988-4574-BD03-6D75-E51CE1BA0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F62161-981F-CAA5-0589-0AA7416EBF88}"/>
              </a:ext>
            </a:extLst>
          </p:cNvPr>
          <p:cNvSpPr/>
          <p:nvPr/>
        </p:nvSpPr>
        <p:spPr>
          <a:xfrm>
            <a:off x="-1" y="0"/>
            <a:ext cx="12798425" cy="7199313"/>
          </a:xfrm>
          <a:prstGeom prst="rect">
            <a:avLst/>
          </a:prstGeom>
          <a:solidFill>
            <a:srgbClr val="0619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311DB686-52D2-6F01-D5CF-ABEA094E3F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92" y="5935213"/>
            <a:ext cx="2650412" cy="1264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E5F6EF3-A235-936A-6C58-B3B3AF8B010D}"/>
                  </a:ext>
                </a:extLst>
              </p14:cNvPr>
              <p14:cNvContentPartPr/>
              <p14:nvPr/>
            </p14:nvContentPartPr>
            <p14:xfrm>
              <a:off x="1210460" y="168584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36345C5-E606-4B5F-191A-0C76BE14EC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4820" y="165020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F6A91F1-3F09-4C9A-7482-C4F5BF7F8FD7}"/>
              </a:ext>
            </a:extLst>
          </p:cNvPr>
          <p:cNvSpPr txBox="1">
            <a:spLocks/>
          </p:cNvSpPr>
          <p:nvPr/>
        </p:nvSpPr>
        <p:spPr>
          <a:xfrm>
            <a:off x="879892" y="383297"/>
            <a:ext cx="11038642" cy="856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59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bg1"/>
                </a:solidFill>
                <a:latin typeface="Avenir Book" panose="02000503020000020003" pitchFamily="2" charset="0"/>
              </a:rPr>
              <a:t>Thanks for reading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C33E1-74B1-4CBC-B073-1E0174CA1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9534" y="5935213"/>
            <a:ext cx="2718890" cy="125657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67DF36-1F62-C226-E48B-70F6D5249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41228"/>
              </p:ext>
            </p:extLst>
          </p:nvPr>
        </p:nvGraphicFramePr>
        <p:xfrm>
          <a:off x="3279578" y="5990680"/>
          <a:ext cx="4061922" cy="1165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1922">
                  <a:extLst>
                    <a:ext uri="{9D8B030D-6E8A-4147-A177-3AD203B41FA5}">
                      <a16:colId xmlns:a16="http://schemas.microsoft.com/office/drawing/2014/main" val="632868625"/>
                    </a:ext>
                  </a:extLst>
                </a:gridCol>
              </a:tblGrid>
              <a:tr h="292098">
                <a:tc>
                  <a:txBody>
                    <a:bodyPr/>
                    <a:lstStyle/>
                    <a:p>
                      <a:pPr algn="r"/>
                      <a:r>
                        <a:rPr lang="en-GB" sz="13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enquiries@compositebraiding.com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885641"/>
                  </a:ext>
                </a:extLst>
              </a:tr>
              <a:tr h="292098">
                <a:tc>
                  <a:txBody>
                    <a:bodyPr/>
                    <a:lstStyle/>
                    <a:p>
                      <a:pPr marL="0" marR="0" lvl="0" indent="0" algn="r" defTabSz="959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linkedin.com/company/composite-braiding-limited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222955"/>
                  </a:ext>
                </a:extLst>
              </a:tr>
              <a:tr h="216073">
                <a:tc>
                  <a:txBody>
                    <a:bodyPr/>
                    <a:lstStyle/>
                    <a:p>
                      <a:pPr algn="r"/>
                      <a:r>
                        <a:rPr lang="en-GB" sz="13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01332 480106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7298376"/>
                  </a:ext>
                </a:extLst>
              </a:tr>
              <a:tr h="292098">
                <a:tc>
                  <a:txBody>
                    <a:bodyPr/>
                    <a:lstStyle/>
                    <a:p>
                      <a:pPr algn="r"/>
                      <a:r>
                        <a:rPr lang="en-GB" sz="1300" b="0" dirty="0">
                          <a:solidFill>
                            <a:schemeClr val="bg1"/>
                          </a:solidFill>
                          <a:latin typeface="Avenir Book" panose="02000503020000020003" pitchFamily="2" charset="0"/>
                        </a:rPr>
                        <a:t>www.compositebraiding.com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30699"/>
                  </a:ext>
                </a:extLst>
              </a:tr>
            </a:tbl>
          </a:graphicData>
        </a:graphic>
      </p:graphicFrame>
      <p:pic>
        <p:nvPicPr>
          <p:cNvPr id="4" name="Picture 3" descr="A sign on a pole&#10;&#10;AI-generated content may be incorrect.">
            <a:extLst>
              <a:ext uri="{FF2B5EF4-FFF2-40B4-BE49-F238E27FC236}">
                <a16:creationId xmlns:a16="http://schemas.microsoft.com/office/drawing/2014/main" id="{B762C4F3-B77C-0EAF-2C41-8076EC1416D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940" y="0"/>
            <a:ext cx="5399485" cy="719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1652F-C0D2-B7BB-568C-7731A326294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509" y="3929506"/>
            <a:ext cx="1955734" cy="6092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C68FD2B-135A-BF78-064D-AE6DD22437D8}"/>
              </a:ext>
            </a:extLst>
          </p:cNvPr>
          <p:cNvGrpSpPr/>
          <p:nvPr/>
        </p:nvGrpSpPr>
        <p:grpSpPr>
          <a:xfrm>
            <a:off x="7571688" y="5097644"/>
            <a:ext cx="1716797" cy="669359"/>
            <a:chOff x="1600801" y="824791"/>
            <a:chExt cx="2719159" cy="1060167"/>
          </a:xfrm>
        </p:grpSpPr>
        <p:pic>
          <p:nvPicPr>
            <p:cNvPr id="12" name="Picture 4" descr="Home - BCIMO">
              <a:extLst>
                <a:ext uri="{FF2B5EF4-FFF2-40B4-BE49-F238E27FC236}">
                  <a16:creationId xmlns:a16="http://schemas.microsoft.com/office/drawing/2014/main" id="{DCBD7B15-E202-EA97-79C0-9A7A560FF5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00801" y="824791"/>
              <a:ext cx="823086" cy="1051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ome - BCIMO">
              <a:extLst>
                <a:ext uri="{FF2B5EF4-FFF2-40B4-BE49-F238E27FC236}">
                  <a16:creationId xmlns:a16="http://schemas.microsoft.com/office/drawing/2014/main" id="{BD54FDFC-4CC2-BFD5-9297-7E7B6CC168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07771" y="833130"/>
              <a:ext cx="2012189" cy="1051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6" descr="Connected Places Catapult Partnership | Mathys &amp; Squire | Mathys &amp; Squire  Scaleup Quarter">
            <a:extLst>
              <a:ext uri="{FF2B5EF4-FFF2-40B4-BE49-F238E27FC236}">
                <a16:creationId xmlns:a16="http://schemas.microsoft.com/office/drawing/2014/main" id="{A9E50C3A-3144-4CB9-637D-CEB69C435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012" y="2769733"/>
            <a:ext cx="1602807" cy="53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A4D85B-9790-C6ED-6815-A5A6A2550D52}"/>
              </a:ext>
            </a:extLst>
          </p:cNvPr>
          <p:cNvSpPr txBox="1"/>
          <p:nvPr/>
        </p:nvSpPr>
        <p:spPr>
          <a:xfrm>
            <a:off x="610713" y="2232030"/>
            <a:ext cx="6292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89E5CA"/>
                </a:solidFill>
                <a:latin typeface="Avenir Book" panose="02000503020000020003" pitchFamily="2" charset="0"/>
              </a:rPr>
              <a:t>84% weight saving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2800" dirty="0">
                <a:solidFill>
                  <a:srgbClr val="FEAA47"/>
                </a:solidFill>
                <a:latin typeface="Avenir Book" panose="02000503020000020003" pitchFamily="2" charset="0"/>
              </a:rPr>
              <a:t>80% CO</a:t>
            </a:r>
            <a:r>
              <a:rPr lang="en-GB" sz="2800" baseline="-25000" dirty="0">
                <a:solidFill>
                  <a:srgbClr val="FEAA47"/>
                </a:solidFill>
                <a:latin typeface="Avenir Book" panose="02000503020000020003" pitchFamily="2" charset="0"/>
              </a:rPr>
              <a:t>2</a:t>
            </a:r>
            <a:r>
              <a:rPr lang="en-GB" sz="2800" dirty="0">
                <a:solidFill>
                  <a:srgbClr val="FEAA47"/>
                </a:solidFill>
                <a:latin typeface="Avenir Book" panose="02000503020000020003" pitchFamily="2" charset="0"/>
              </a:rPr>
              <a:t> emission reduction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2800" dirty="0">
                <a:solidFill>
                  <a:srgbClr val="F056A0"/>
                </a:solidFill>
                <a:latin typeface="Avenir Book" panose="02000503020000020003" pitchFamily="2" charset="0"/>
              </a:rPr>
              <a:t>50% reduction in installation time</a:t>
            </a:r>
          </a:p>
        </p:txBody>
      </p:sp>
      <p:pic>
        <p:nvPicPr>
          <p:cNvPr id="17" name="Picture 2" descr="Amey - The PWI">
            <a:extLst>
              <a:ext uri="{FF2B5EF4-FFF2-40B4-BE49-F238E27FC236}">
                <a16:creationId xmlns:a16="http://schemas.microsoft.com/office/drawing/2014/main" id="{FE3E4EE3-75D5-3F86-DD11-C9F8E743A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940" y="1585531"/>
            <a:ext cx="1930304" cy="10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995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BFBF89-E620-4EE9-A3E2-ADAD46E1A20A}" vid="{2E021547-FB19-4D57-9A88-5985816A15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cafc68-616a-4888-8cfb-e24a455e0c27">
      <Terms xmlns="http://schemas.microsoft.com/office/infopath/2007/PartnerControls"/>
    </lcf76f155ced4ddcb4097134ff3c332f>
    <TaxCatchAll xmlns="3746244d-3146-4741-bec3-533e69a532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96bd9c7e0fdf754a4235a68e25bf3eb5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a82e43cc590603d5a6b8765cdda670eb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34E523-43C2-4DF3-9F22-08798FC0A5DB}">
  <ds:schemaRefs>
    <ds:schemaRef ds:uri="5a0be90a-e21a-483b-a966-06bc71f09b7b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839db7f0-765b-41a3-97b7-a9c9d829900d"/>
    <ds:schemaRef ds:uri="http://schemas.microsoft.com/office/infopath/2007/PartnerControls"/>
    <ds:schemaRef ds:uri="http://purl.org/dc/dcmitype/"/>
    <ds:schemaRef ds:uri="b6cafc68-616a-4888-8cfb-e24a455e0c27"/>
    <ds:schemaRef ds:uri="3746244d-3146-4741-bec3-533e69a53251"/>
  </ds:schemaRefs>
</ds:datastoreItem>
</file>

<file path=customXml/itemProps2.xml><?xml version="1.0" encoding="utf-8"?>
<ds:datastoreItem xmlns:ds="http://schemas.openxmlformats.org/officeDocument/2006/customXml" ds:itemID="{5F62FED3-BEDD-4319-89BF-C3FF69F61E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18497F-181E-4146-954C-DD735B00CB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16011</TotalTime>
  <Words>273</Words>
  <Application>Microsoft Office PowerPoint</Application>
  <PresentationFormat>Custom</PresentationFormat>
  <Paragraphs>69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Sam Donegani</dc:creator>
  <cp:keywords/>
  <dc:description/>
  <cp:lastModifiedBy>Sam Donegani</cp:lastModifiedBy>
  <cp:revision>58</cp:revision>
  <dcterms:created xsi:type="dcterms:W3CDTF">2021-07-14T10:38:52Z</dcterms:created>
  <dcterms:modified xsi:type="dcterms:W3CDTF">2025-06-10T13:49:49Z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  <property fmtid="{D5CDD505-2E9C-101B-9397-08002B2CF9AE}" pid="3" name="MediaServiceImageTags">
    <vt:lpwstr/>
  </property>
</Properties>
</file>