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0" r:id="rId3"/>
    <p:sldId id="259" r:id="rId4"/>
    <p:sldId id="263" r:id="rId5"/>
    <p:sldId id="264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579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1175"/>
            <a:ext cx="2947797" cy="62579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61175"/>
            <a:ext cx="2947797" cy="625792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32400"/>
            <a:ext cx="11023596" cy="8667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844" y="240884"/>
            <a:ext cx="8272652" cy="758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26623" y="1389630"/>
            <a:ext cx="9366250" cy="4782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6.png"/><Relationship Id="rId21" Type="http://schemas.openxmlformats.org/officeDocument/2006/relationships/image" Target="../media/image34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19" Type="http://schemas.openxmlformats.org/officeDocument/2006/relationships/image" Target="../media/image32.jp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642" y="1339031"/>
            <a:ext cx="9898380" cy="5048250"/>
            <a:chOff x="1143642" y="1339031"/>
            <a:chExt cx="9898380" cy="5048250"/>
          </a:xfrm>
        </p:grpSpPr>
        <p:sp>
          <p:nvSpPr>
            <p:cNvPr id="3" name="object 3"/>
            <p:cNvSpPr/>
            <p:nvPr/>
          </p:nvSpPr>
          <p:spPr>
            <a:xfrm>
              <a:off x="1143642" y="1339031"/>
              <a:ext cx="9898380" cy="5048250"/>
            </a:xfrm>
            <a:custGeom>
              <a:avLst/>
              <a:gdLst/>
              <a:ahLst/>
              <a:cxnLst/>
              <a:rect l="l" t="t" r="r" b="b"/>
              <a:pathLst>
                <a:path w="9898380" h="5048250">
                  <a:moveTo>
                    <a:pt x="9818990" y="5047674"/>
                  </a:moveTo>
                  <a:lnTo>
                    <a:pt x="85725" y="5047674"/>
                  </a:lnTo>
                  <a:lnTo>
                    <a:pt x="52356" y="5040937"/>
                  </a:lnTo>
                  <a:lnTo>
                    <a:pt x="25108" y="5022566"/>
                  </a:lnTo>
                  <a:lnTo>
                    <a:pt x="6736" y="4995317"/>
                  </a:lnTo>
                  <a:lnTo>
                    <a:pt x="0" y="4961949"/>
                  </a:lnTo>
                  <a:lnTo>
                    <a:pt x="0" y="85725"/>
                  </a:lnTo>
                  <a:lnTo>
                    <a:pt x="25108" y="25108"/>
                  </a:lnTo>
                  <a:lnTo>
                    <a:pt x="85725" y="0"/>
                  </a:lnTo>
                  <a:lnTo>
                    <a:pt x="9818990" y="0"/>
                  </a:lnTo>
                  <a:lnTo>
                    <a:pt x="9852358" y="6736"/>
                  </a:lnTo>
                  <a:lnTo>
                    <a:pt x="9879607" y="25108"/>
                  </a:lnTo>
                  <a:lnTo>
                    <a:pt x="9897978" y="52356"/>
                  </a:lnTo>
                  <a:lnTo>
                    <a:pt x="9898173" y="53321"/>
                  </a:lnTo>
                  <a:lnTo>
                    <a:pt x="9898173" y="4994352"/>
                  </a:lnTo>
                  <a:lnTo>
                    <a:pt x="9897978" y="4995317"/>
                  </a:lnTo>
                  <a:lnTo>
                    <a:pt x="9879607" y="5022566"/>
                  </a:lnTo>
                  <a:lnTo>
                    <a:pt x="9852358" y="5040937"/>
                  </a:lnTo>
                  <a:lnTo>
                    <a:pt x="9818990" y="5047674"/>
                  </a:lnTo>
                  <a:close/>
                </a:path>
              </a:pathLst>
            </a:custGeom>
            <a:solidFill>
              <a:srgbClr val="2011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83296" y="1707311"/>
              <a:ext cx="45085" cy="4400550"/>
            </a:xfrm>
            <a:custGeom>
              <a:avLst/>
              <a:gdLst/>
              <a:ahLst/>
              <a:cxnLst/>
              <a:rect l="l" t="t" r="r" b="b"/>
              <a:pathLst>
                <a:path w="45084" h="4400550">
                  <a:moveTo>
                    <a:pt x="44996" y="4374959"/>
                  </a:moveTo>
                  <a:lnTo>
                    <a:pt x="25488" y="4355439"/>
                  </a:lnTo>
                  <a:lnTo>
                    <a:pt x="19519" y="4355439"/>
                  </a:lnTo>
                  <a:lnTo>
                    <a:pt x="0" y="4374959"/>
                  </a:lnTo>
                  <a:lnTo>
                    <a:pt x="0" y="4380916"/>
                  </a:lnTo>
                  <a:lnTo>
                    <a:pt x="19519" y="4400435"/>
                  </a:lnTo>
                  <a:lnTo>
                    <a:pt x="25488" y="4400435"/>
                  </a:lnTo>
                  <a:lnTo>
                    <a:pt x="44996" y="4380916"/>
                  </a:lnTo>
                  <a:lnTo>
                    <a:pt x="44996" y="4377944"/>
                  </a:lnTo>
                  <a:lnTo>
                    <a:pt x="44996" y="4374959"/>
                  </a:lnTo>
                  <a:close/>
                </a:path>
                <a:path w="45084" h="4400550">
                  <a:moveTo>
                    <a:pt x="44996" y="4176979"/>
                  </a:moveTo>
                  <a:lnTo>
                    <a:pt x="25488" y="4157472"/>
                  </a:lnTo>
                  <a:lnTo>
                    <a:pt x="19519" y="4157472"/>
                  </a:lnTo>
                  <a:lnTo>
                    <a:pt x="0" y="4176979"/>
                  </a:lnTo>
                  <a:lnTo>
                    <a:pt x="0" y="4182948"/>
                  </a:lnTo>
                  <a:lnTo>
                    <a:pt x="19519" y="4202455"/>
                  </a:lnTo>
                  <a:lnTo>
                    <a:pt x="25488" y="4202455"/>
                  </a:lnTo>
                  <a:lnTo>
                    <a:pt x="44996" y="4182948"/>
                  </a:lnTo>
                  <a:lnTo>
                    <a:pt x="44996" y="4179963"/>
                  </a:lnTo>
                  <a:lnTo>
                    <a:pt x="44996" y="4176979"/>
                  </a:lnTo>
                  <a:close/>
                </a:path>
                <a:path w="45084" h="4400550">
                  <a:moveTo>
                    <a:pt x="44996" y="3978999"/>
                  </a:moveTo>
                  <a:lnTo>
                    <a:pt x="25488" y="3959491"/>
                  </a:lnTo>
                  <a:lnTo>
                    <a:pt x="19519" y="3959491"/>
                  </a:lnTo>
                  <a:lnTo>
                    <a:pt x="0" y="3978999"/>
                  </a:lnTo>
                  <a:lnTo>
                    <a:pt x="0" y="3984968"/>
                  </a:lnTo>
                  <a:lnTo>
                    <a:pt x="19519" y="4004487"/>
                  </a:lnTo>
                  <a:lnTo>
                    <a:pt x="25488" y="4004487"/>
                  </a:lnTo>
                  <a:lnTo>
                    <a:pt x="44996" y="3984968"/>
                  </a:lnTo>
                  <a:lnTo>
                    <a:pt x="44996" y="3981983"/>
                  </a:lnTo>
                  <a:lnTo>
                    <a:pt x="44996" y="3978999"/>
                  </a:lnTo>
                  <a:close/>
                </a:path>
                <a:path w="45084" h="4400550">
                  <a:moveTo>
                    <a:pt x="44996" y="2395207"/>
                  </a:moveTo>
                  <a:lnTo>
                    <a:pt x="25488" y="2375687"/>
                  </a:lnTo>
                  <a:lnTo>
                    <a:pt x="19519" y="2375687"/>
                  </a:lnTo>
                  <a:lnTo>
                    <a:pt x="0" y="2395207"/>
                  </a:lnTo>
                  <a:lnTo>
                    <a:pt x="0" y="2401176"/>
                  </a:lnTo>
                  <a:lnTo>
                    <a:pt x="19519" y="2420683"/>
                  </a:lnTo>
                  <a:lnTo>
                    <a:pt x="25488" y="2420683"/>
                  </a:lnTo>
                  <a:lnTo>
                    <a:pt x="44996" y="2401176"/>
                  </a:lnTo>
                  <a:lnTo>
                    <a:pt x="44996" y="2398191"/>
                  </a:lnTo>
                  <a:lnTo>
                    <a:pt x="44996" y="2395207"/>
                  </a:lnTo>
                  <a:close/>
                </a:path>
                <a:path w="45084" h="4400550">
                  <a:moveTo>
                    <a:pt x="44996" y="1999259"/>
                  </a:moveTo>
                  <a:lnTo>
                    <a:pt x="25488" y="1979739"/>
                  </a:lnTo>
                  <a:lnTo>
                    <a:pt x="19519" y="1979739"/>
                  </a:lnTo>
                  <a:lnTo>
                    <a:pt x="0" y="1999259"/>
                  </a:lnTo>
                  <a:lnTo>
                    <a:pt x="0" y="2005228"/>
                  </a:lnTo>
                  <a:lnTo>
                    <a:pt x="19519" y="2024735"/>
                  </a:lnTo>
                  <a:lnTo>
                    <a:pt x="25488" y="2024735"/>
                  </a:lnTo>
                  <a:lnTo>
                    <a:pt x="44996" y="2005228"/>
                  </a:lnTo>
                  <a:lnTo>
                    <a:pt x="44996" y="2002243"/>
                  </a:lnTo>
                  <a:lnTo>
                    <a:pt x="44996" y="1999259"/>
                  </a:lnTo>
                  <a:close/>
                </a:path>
                <a:path w="45084" h="4400550">
                  <a:moveTo>
                    <a:pt x="44996" y="415455"/>
                  </a:moveTo>
                  <a:lnTo>
                    <a:pt x="25488" y="395947"/>
                  </a:lnTo>
                  <a:lnTo>
                    <a:pt x="19519" y="395947"/>
                  </a:lnTo>
                  <a:lnTo>
                    <a:pt x="0" y="415455"/>
                  </a:lnTo>
                  <a:lnTo>
                    <a:pt x="0" y="421424"/>
                  </a:lnTo>
                  <a:lnTo>
                    <a:pt x="19519" y="440944"/>
                  </a:lnTo>
                  <a:lnTo>
                    <a:pt x="25488" y="440944"/>
                  </a:lnTo>
                  <a:lnTo>
                    <a:pt x="44996" y="421424"/>
                  </a:lnTo>
                  <a:lnTo>
                    <a:pt x="44996" y="418439"/>
                  </a:lnTo>
                  <a:lnTo>
                    <a:pt x="44996" y="415455"/>
                  </a:lnTo>
                  <a:close/>
                </a:path>
                <a:path w="45084" h="4400550">
                  <a:moveTo>
                    <a:pt x="44996" y="217487"/>
                  </a:moveTo>
                  <a:lnTo>
                    <a:pt x="25488" y="197967"/>
                  </a:lnTo>
                  <a:lnTo>
                    <a:pt x="19519" y="197967"/>
                  </a:lnTo>
                  <a:lnTo>
                    <a:pt x="0" y="217487"/>
                  </a:lnTo>
                  <a:lnTo>
                    <a:pt x="0" y="223456"/>
                  </a:lnTo>
                  <a:lnTo>
                    <a:pt x="19519" y="242963"/>
                  </a:lnTo>
                  <a:lnTo>
                    <a:pt x="25488" y="242963"/>
                  </a:lnTo>
                  <a:lnTo>
                    <a:pt x="44996" y="223456"/>
                  </a:lnTo>
                  <a:lnTo>
                    <a:pt x="44996" y="220472"/>
                  </a:lnTo>
                  <a:lnTo>
                    <a:pt x="44996" y="217487"/>
                  </a:lnTo>
                  <a:close/>
                </a:path>
                <a:path w="45084" h="4400550">
                  <a:moveTo>
                    <a:pt x="44996" y="19507"/>
                  </a:moveTo>
                  <a:lnTo>
                    <a:pt x="25488" y="0"/>
                  </a:lnTo>
                  <a:lnTo>
                    <a:pt x="19519" y="0"/>
                  </a:lnTo>
                  <a:lnTo>
                    <a:pt x="0" y="19507"/>
                  </a:lnTo>
                  <a:lnTo>
                    <a:pt x="0" y="25476"/>
                  </a:lnTo>
                  <a:lnTo>
                    <a:pt x="19519" y="44996"/>
                  </a:lnTo>
                  <a:lnTo>
                    <a:pt x="25488" y="44996"/>
                  </a:lnTo>
                  <a:lnTo>
                    <a:pt x="44996" y="25476"/>
                  </a:lnTo>
                  <a:lnTo>
                    <a:pt x="44996" y="22491"/>
                  </a:lnTo>
                  <a:lnTo>
                    <a:pt x="44996" y="195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560"/>
              </a:lnSpc>
              <a:spcBef>
                <a:spcPts val="135"/>
              </a:spcBef>
            </a:pPr>
            <a:r>
              <a:rPr dirty="0"/>
              <a:t>Simplified,</a:t>
            </a:r>
            <a:r>
              <a:rPr spc="30" dirty="0"/>
              <a:t> </a:t>
            </a:r>
            <a:r>
              <a:rPr dirty="0"/>
              <a:t>Efficient,</a:t>
            </a:r>
            <a:r>
              <a:rPr spc="35" dirty="0"/>
              <a:t> </a:t>
            </a:r>
            <a:r>
              <a:rPr dirty="0"/>
              <a:t>and</a:t>
            </a:r>
            <a:r>
              <a:rPr spc="35" dirty="0"/>
              <a:t> </a:t>
            </a:r>
            <a:r>
              <a:rPr dirty="0"/>
              <a:t>Cost-Effective</a:t>
            </a:r>
            <a:r>
              <a:rPr spc="35" dirty="0"/>
              <a:t> </a:t>
            </a:r>
            <a:r>
              <a:rPr spc="-10" dirty="0"/>
              <a:t>Maintenance</a:t>
            </a:r>
          </a:p>
          <a:p>
            <a:pPr marL="301625" marR="4979670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Improves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reliability,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accessibility,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maintainability </a:t>
            </a:r>
            <a:r>
              <a:rPr b="0" dirty="0">
                <a:latin typeface="Calibri"/>
                <a:cs typeface="Calibri"/>
              </a:rPr>
              <a:t>Reduces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downtime,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saving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valuable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hours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cutting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costs </a:t>
            </a:r>
            <a:r>
              <a:rPr b="0" dirty="0">
                <a:latin typeface="Calibri"/>
                <a:cs typeface="Calibri"/>
              </a:rPr>
              <a:t>Supports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PPM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(Positive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Preventative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Maintenance)</a:t>
            </a:r>
          </a:p>
          <a:p>
            <a:pPr marL="12700">
              <a:lnSpc>
                <a:spcPts val="1560"/>
              </a:lnSpc>
              <a:spcBef>
                <a:spcPts val="1555"/>
              </a:spcBef>
            </a:pPr>
            <a:r>
              <a:rPr dirty="0"/>
              <a:t>How</a:t>
            </a:r>
            <a:r>
              <a:rPr spc="4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First</a:t>
            </a:r>
            <a:r>
              <a:rPr spc="45" dirty="0"/>
              <a:t> </a:t>
            </a:r>
            <a:r>
              <a:rPr dirty="0"/>
              <a:t>Fix</a:t>
            </a:r>
            <a:r>
              <a:rPr spc="45" dirty="0"/>
              <a:t> </a:t>
            </a:r>
            <a:r>
              <a:rPr dirty="0"/>
              <a:t>Performance</a:t>
            </a:r>
            <a:r>
              <a:rPr spc="45" dirty="0"/>
              <a:t> </a:t>
            </a:r>
            <a:r>
              <a:rPr spc="-20" dirty="0"/>
              <a:t>Work?</a:t>
            </a:r>
          </a:p>
          <a:p>
            <a:pPr marL="12700" marR="222885" indent="38100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We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deliver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regular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performance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reports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(weekly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or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monthly)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identify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equipment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issues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early.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This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enables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proactive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intervention </a:t>
            </a:r>
            <a:r>
              <a:rPr b="0" dirty="0">
                <a:latin typeface="Calibri"/>
                <a:cs typeface="Calibri"/>
              </a:rPr>
              <a:t>through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predictive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maintenance.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Routine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site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inspections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are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carried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out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by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IRSE-qualified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engineers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with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goal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resolving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issues </a:t>
            </a:r>
            <a:r>
              <a:rPr b="0" dirty="0">
                <a:latin typeface="Calibri"/>
                <a:cs typeface="Calibri"/>
              </a:rPr>
              <a:t>during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first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visit,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improving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system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maintenance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spares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management.</a:t>
            </a:r>
          </a:p>
          <a:p>
            <a:pPr marL="12700">
              <a:lnSpc>
                <a:spcPts val="1560"/>
              </a:lnSpc>
              <a:spcBef>
                <a:spcPts val="1555"/>
              </a:spcBef>
            </a:pPr>
            <a:r>
              <a:rPr dirty="0"/>
              <a:t>What</a:t>
            </a:r>
            <a:r>
              <a:rPr spc="35" dirty="0"/>
              <a:t> </a:t>
            </a:r>
            <a:r>
              <a:rPr dirty="0"/>
              <a:t>Makes</a:t>
            </a:r>
            <a:r>
              <a:rPr spc="35" dirty="0"/>
              <a:t> </a:t>
            </a:r>
            <a:r>
              <a:rPr dirty="0"/>
              <a:t>First</a:t>
            </a:r>
            <a:r>
              <a:rPr spc="35" dirty="0"/>
              <a:t> </a:t>
            </a:r>
            <a:r>
              <a:rPr dirty="0"/>
              <a:t>Fix</a:t>
            </a:r>
            <a:r>
              <a:rPr spc="35" dirty="0"/>
              <a:t> </a:t>
            </a:r>
            <a:r>
              <a:rPr spc="-10" dirty="0"/>
              <a:t>Efficient?</a:t>
            </a:r>
          </a:p>
          <a:p>
            <a:pPr marL="301625" marR="5080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One-Visit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Resolution: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Issues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are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identified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advance.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Engineers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arrive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prepared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resolve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them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during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their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first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visit,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reducing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the </a:t>
            </a:r>
            <a:r>
              <a:rPr b="0" dirty="0">
                <a:latin typeface="Calibri"/>
                <a:cs typeface="Calibri"/>
              </a:rPr>
              <a:t>need</a:t>
            </a:r>
            <a:r>
              <a:rPr b="0" spc="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for</a:t>
            </a:r>
            <a:r>
              <a:rPr b="0" spc="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follow-</a:t>
            </a:r>
            <a:r>
              <a:rPr b="0" spc="-20" dirty="0">
                <a:latin typeface="Calibri"/>
                <a:cs typeface="Calibri"/>
              </a:rPr>
              <a:t>ups.</a:t>
            </a:r>
          </a:p>
          <a:p>
            <a:pPr marL="301625" marR="55244">
              <a:lnSpc>
                <a:spcPts val="1560"/>
              </a:lnSpc>
              <a:spcBef>
                <a:spcPts val="50"/>
              </a:spcBef>
            </a:pPr>
            <a:r>
              <a:rPr b="0" dirty="0">
                <a:latin typeface="Calibri"/>
                <a:cs typeface="Calibri"/>
              </a:rPr>
              <a:t>Transparent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Reporting: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Clients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receive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clear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insights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into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system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performance,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helping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reduce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costs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linked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spares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unplanned downtime.</a:t>
            </a:r>
          </a:p>
          <a:p>
            <a:pPr marL="12700">
              <a:lnSpc>
                <a:spcPts val="1560"/>
              </a:lnSpc>
              <a:spcBef>
                <a:spcPts val="1505"/>
              </a:spcBef>
            </a:pPr>
            <a:r>
              <a:rPr dirty="0"/>
              <a:t>What</a:t>
            </a:r>
            <a:r>
              <a:rPr spc="4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It</a:t>
            </a:r>
            <a:r>
              <a:rPr spc="45" dirty="0"/>
              <a:t> </a:t>
            </a:r>
            <a:r>
              <a:rPr spc="-20" dirty="0"/>
              <a:t>Cost?</a:t>
            </a:r>
          </a:p>
          <a:p>
            <a:pPr marL="12700" marR="69215" indent="38100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The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service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uses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fixed-</a:t>
            </a:r>
            <a:r>
              <a:rPr b="0" dirty="0">
                <a:latin typeface="Calibri"/>
                <a:cs typeface="Calibri"/>
              </a:rPr>
              <a:t>fee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structure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with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three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tiered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service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levels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tailored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your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needs.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Payment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taken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via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monthly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direct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debit, </a:t>
            </a:r>
            <a:r>
              <a:rPr b="0" dirty="0">
                <a:latin typeface="Calibri"/>
                <a:cs typeface="Calibri"/>
              </a:rPr>
              <a:t>ensuring</a:t>
            </a:r>
            <a:r>
              <a:rPr b="0" spc="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predictable</a:t>
            </a:r>
            <a:r>
              <a:rPr b="0" spc="6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costs.</a:t>
            </a:r>
          </a:p>
          <a:p>
            <a:pPr marL="12700">
              <a:lnSpc>
                <a:spcPts val="1560"/>
              </a:lnSpc>
              <a:spcBef>
                <a:spcPts val="1555"/>
              </a:spcBef>
            </a:pPr>
            <a:r>
              <a:rPr dirty="0"/>
              <a:t>Additional</a:t>
            </a:r>
            <a:r>
              <a:rPr spc="70" dirty="0"/>
              <a:t> </a:t>
            </a:r>
            <a:r>
              <a:rPr spc="-10" dirty="0"/>
              <a:t>Information</a:t>
            </a:r>
          </a:p>
          <a:p>
            <a:pPr marL="301625" marR="2787650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The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First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Fix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advanced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service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included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as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standard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for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12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months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on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all</a:t>
            </a:r>
            <a:r>
              <a:rPr b="0" spc="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new</a:t>
            </a:r>
            <a:r>
              <a:rPr b="0" spc="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installations </a:t>
            </a:r>
            <a:r>
              <a:rPr b="0" dirty="0">
                <a:latin typeface="Calibri"/>
                <a:cs typeface="Calibri"/>
              </a:rPr>
              <a:t>Upgrade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Elite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available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if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required</a:t>
            </a:r>
          </a:p>
          <a:p>
            <a:pPr marL="301625">
              <a:lnSpc>
                <a:spcPts val="1560"/>
              </a:lnSpc>
            </a:pPr>
            <a:r>
              <a:rPr b="0" dirty="0">
                <a:latin typeface="Calibri"/>
                <a:cs typeface="Calibri"/>
              </a:rPr>
              <a:t>Compatible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with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all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new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existing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CBI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systems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0" y="232400"/>
            <a:ext cx="11023600" cy="6287135"/>
            <a:chOff x="0" y="232400"/>
            <a:chExt cx="11023600" cy="628713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61175"/>
              <a:ext cx="2947797" cy="625792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32400"/>
              <a:ext cx="11023596" cy="866774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3844" y="240884"/>
            <a:ext cx="8272652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95"/>
              </a:spcBef>
            </a:pPr>
            <a:r>
              <a:rPr dirty="0"/>
              <a:t>What</a:t>
            </a:r>
            <a:r>
              <a:rPr spc="10" dirty="0"/>
              <a:t> </a:t>
            </a:r>
            <a:r>
              <a:rPr dirty="0"/>
              <a:t>is</a:t>
            </a:r>
            <a:r>
              <a:rPr spc="10" dirty="0"/>
              <a:t> </a:t>
            </a:r>
            <a:r>
              <a:rPr lang="en-GB" spc="10" dirty="0"/>
              <a:t>Fenix </a:t>
            </a:r>
            <a:r>
              <a:rPr dirty="0"/>
              <a:t>First</a:t>
            </a:r>
            <a:r>
              <a:rPr spc="15" dirty="0"/>
              <a:t> </a:t>
            </a:r>
            <a:r>
              <a:rPr spc="-25" dirty="0"/>
              <a:t>Fix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32400"/>
            <a:ext cx="11915140" cy="6287135"/>
            <a:chOff x="0" y="232400"/>
            <a:chExt cx="11915140" cy="628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94377" y="2983720"/>
              <a:ext cx="600074" cy="40957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3797" y="3011180"/>
              <a:ext cx="1352549" cy="83819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30269" y="3465333"/>
              <a:ext cx="600074" cy="40957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0811" y="4380590"/>
              <a:ext cx="3181349" cy="131358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818604" y="3361348"/>
              <a:ext cx="774700" cy="128905"/>
            </a:xfrm>
            <a:custGeom>
              <a:avLst/>
              <a:gdLst/>
              <a:ahLst/>
              <a:cxnLst/>
              <a:rect l="l" t="t" r="r" b="b"/>
              <a:pathLst>
                <a:path w="774700" h="128904">
                  <a:moveTo>
                    <a:pt x="717678" y="64325"/>
                  </a:moveTo>
                  <a:lnTo>
                    <a:pt x="646432" y="22733"/>
                  </a:lnTo>
                  <a:lnTo>
                    <a:pt x="644019" y="13970"/>
                  </a:lnTo>
                  <a:lnTo>
                    <a:pt x="648083" y="7112"/>
                  </a:lnTo>
                  <a:lnTo>
                    <a:pt x="652020" y="254"/>
                  </a:lnTo>
                  <a:lnTo>
                    <a:pt x="652994" y="0"/>
                  </a:lnTo>
                  <a:lnTo>
                    <a:pt x="664266" y="0"/>
                  </a:lnTo>
                  <a:lnTo>
                    <a:pt x="750036" y="50038"/>
                  </a:lnTo>
                  <a:lnTo>
                    <a:pt x="746128" y="50038"/>
                  </a:lnTo>
                  <a:lnTo>
                    <a:pt x="746128" y="51943"/>
                  </a:lnTo>
                  <a:lnTo>
                    <a:pt x="738889" y="51943"/>
                  </a:lnTo>
                  <a:lnTo>
                    <a:pt x="717678" y="64325"/>
                  </a:lnTo>
                  <a:close/>
                </a:path>
                <a:path w="774700" h="128904">
                  <a:moveTo>
                    <a:pt x="693204" y="78613"/>
                  </a:moveTo>
                  <a:lnTo>
                    <a:pt x="0" y="78613"/>
                  </a:lnTo>
                  <a:lnTo>
                    <a:pt x="0" y="50038"/>
                  </a:lnTo>
                  <a:lnTo>
                    <a:pt x="693204" y="50038"/>
                  </a:lnTo>
                  <a:lnTo>
                    <a:pt x="717678" y="64325"/>
                  </a:lnTo>
                  <a:lnTo>
                    <a:pt x="693204" y="78613"/>
                  </a:lnTo>
                  <a:close/>
                </a:path>
                <a:path w="774700" h="128904">
                  <a:moveTo>
                    <a:pt x="749868" y="78613"/>
                  </a:moveTo>
                  <a:lnTo>
                    <a:pt x="746128" y="78613"/>
                  </a:lnTo>
                  <a:lnTo>
                    <a:pt x="746128" y="50038"/>
                  </a:lnTo>
                  <a:lnTo>
                    <a:pt x="750036" y="50038"/>
                  </a:lnTo>
                  <a:lnTo>
                    <a:pt x="774558" y="64325"/>
                  </a:lnTo>
                  <a:lnTo>
                    <a:pt x="774340" y="64325"/>
                  </a:lnTo>
                  <a:lnTo>
                    <a:pt x="749868" y="78613"/>
                  </a:lnTo>
                  <a:close/>
                </a:path>
                <a:path w="774700" h="128904">
                  <a:moveTo>
                    <a:pt x="738889" y="76708"/>
                  </a:moveTo>
                  <a:lnTo>
                    <a:pt x="717678" y="64325"/>
                  </a:lnTo>
                  <a:lnTo>
                    <a:pt x="738889" y="51943"/>
                  </a:lnTo>
                  <a:lnTo>
                    <a:pt x="738889" y="76708"/>
                  </a:lnTo>
                  <a:close/>
                </a:path>
                <a:path w="774700" h="128904">
                  <a:moveTo>
                    <a:pt x="746128" y="76708"/>
                  </a:moveTo>
                  <a:lnTo>
                    <a:pt x="738889" y="76708"/>
                  </a:lnTo>
                  <a:lnTo>
                    <a:pt x="738889" y="51943"/>
                  </a:lnTo>
                  <a:lnTo>
                    <a:pt x="746128" y="51943"/>
                  </a:lnTo>
                  <a:lnTo>
                    <a:pt x="746128" y="76708"/>
                  </a:lnTo>
                  <a:close/>
                </a:path>
                <a:path w="774700" h="128904">
                  <a:moveTo>
                    <a:pt x="664325" y="128613"/>
                  </a:moveTo>
                  <a:lnTo>
                    <a:pt x="652848" y="128613"/>
                  </a:lnTo>
                  <a:lnTo>
                    <a:pt x="652020" y="128397"/>
                  </a:lnTo>
                  <a:lnTo>
                    <a:pt x="648083" y="121539"/>
                  </a:lnTo>
                  <a:lnTo>
                    <a:pt x="644019" y="114681"/>
                  </a:lnTo>
                  <a:lnTo>
                    <a:pt x="646432" y="105918"/>
                  </a:lnTo>
                  <a:lnTo>
                    <a:pt x="717678" y="64325"/>
                  </a:lnTo>
                  <a:lnTo>
                    <a:pt x="738889" y="76708"/>
                  </a:lnTo>
                  <a:lnTo>
                    <a:pt x="746128" y="76708"/>
                  </a:lnTo>
                  <a:lnTo>
                    <a:pt x="746128" y="78613"/>
                  </a:lnTo>
                  <a:lnTo>
                    <a:pt x="749868" y="78613"/>
                  </a:lnTo>
                  <a:lnTo>
                    <a:pt x="664325" y="128613"/>
                  </a:lnTo>
                  <a:close/>
                </a:path>
              </a:pathLst>
            </a:custGeom>
            <a:solidFill>
              <a:srgbClr val="2011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772254" y="3469095"/>
              <a:ext cx="746125" cy="499745"/>
            </a:xfrm>
            <a:custGeom>
              <a:avLst/>
              <a:gdLst/>
              <a:ahLst/>
              <a:cxnLst/>
              <a:rect l="l" t="t" r="r" b="b"/>
              <a:pathLst>
                <a:path w="746125" h="499745">
                  <a:moveTo>
                    <a:pt x="329056" y="499745"/>
                  </a:moveTo>
                  <a:lnTo>
                    <a:pt x="0" y="309626"/>
                  </a:lnTo>
                  <a:lnTo>
                    <a:pt x="253" y="242061"/>
                  </a:lnTo>
                  <a:lnTo>
                    <a:pt x="416813" y="0"/>
                  </a:lnTo>
                  <a:lnTo>
                    <a:pt x="745743" y="190118"/>
                  </a:lnTo>
                  <a:lnTo>
                    <a:pt x="745489" y="257682"/>
                  </a:lnTo>
                  <a:lnTo>
                    <a:pt x="329056" y="499745"/>
                  </a:lnTo>
                  <a:close/>
                </a:path>
              </a:pathLst>
            </a:custGeom>
            <a:solidFill>
              <a:srgbClr val="C8CD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01310" y="3659087"/>
              <a:ext cx="417195" cy="309880"/>
            </a:xfrm>
            <a:custGeom>
              <a:avLst/>
              <a:gdLst/>
              <a:ahLst/>
              <a:cxnLst/>
              <a:rect l="l" t="t" r="r" b="b"/>
              <a:pathLst>
                <a:path w="417195" h="309879">
                  <a:moveTo>
                    <a:pt x="0" y="309752"/>
                  </a:moveTo>
                  <a:lnTo>
                    <a:pt x="254" y="242061"/>
                  </a:lnTo>
                  <a:lnTo>
                    <a:pt x="416687" y="0"/>
                  </a:lnTo>
                  <a:lnTo>
                    <a:pt x="416560" y="67690"/>
                  </a:lnTo>
                  <a:lnTo>
                    <a:pt x="0" y="309752"/>
                  </a:lnTo>
                  <a:close/>
                </a:path>
              </a:pathLst>
            </a:custGeom>
            <a:solidFill>
              <a:srgbClr val="B0B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72254" y="3711157"/>
              <a:ext cx="329565" cy="257810"/>
            </a:xfrm>
            <a:custGeom>
              <a:avLst/>
              <a:gdLst/>
              <a:ahLst/>
              <a:cxnLst/>
              <a:rect l="l" t="t" r="r" b="b"/>
              <a:pathLst>
                <a:path w="329564" h="257810">
                  <a:moveTo>
                    <a:pt x="329056" y="257555"/>
                  </a:moveTo>
                  <a:lnTo>
                    <a:pt x="0" y="67691"/>
                  </a:lnTo>
                  <a:lnTo>
                    <a:pt x="253" y="0"/>
                  </a:lnTo>
                  <a:lnTo>
                    <a:pt x="329310" y="189865"/>
                  </a:lnTo>
                  <a:lnTo>
                    <a:pt x="329056" y="257555"/>
                  </a:lnTo>
                  <a:close/>
                </a:path>
              </a:pathLst>
            </a:custGeom>
            <a:solidFill>
              <a:srgbClr val="C8CD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772508" y="3469095"/>
              <a:ext cx="745490" cy="432434"/>
            </a:xfrm>
            <a:custGeom>
              <a:avLst/>
              <a:gdLst/>
              <a:ahLst/>
              <a:cxnLst/>
              <a:rect l="l" t="t" r="r" b="b"/>
              <a:pathLst>
                <a:path w="745489" h="432435">
                  <a:moveTo>
                    <a:pt x="329057" y="431927"/>
                  </a:moveTo>
                  <a:lnTo>
                    <a:pt x="0" y="242061"/>
                  </a:lnTo>
                  <a:lnTo>
                    <a:pt x="416432" y="0"/>
                  </a:lnTo>
                  <a:lnTo>
                    <a:pt x="745490" y="189992"/>
                  </a:lnTo>
                  <a:lnTo>
                    <a:pt x="329057" y="431927"/>
                  </a:lnTo>
                  <a:close/>
                </a:path>
              </a:pathLst>
            </a:custGeom>
            <a:solidFill>
              <a:srgbClr val="E3E7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19233" y="2925038"/>
              <a:ext cx="639445" cy="940435"/>
            </a:xfrm>
            <a:custGeom>
              <a:avLst/>
              <a:gdLst/>
              <a:ahLst/>
              <a:cxnLst/>
              <a:rect l="l" t="t" r="r" b="b"/>
              <a:pathLst>
                <a:path w="639445" h="940435">
                  <a:moveTo>
                    <a:pt x="638937" y="731774"/>
                  </a:moveTo>
                  <a:lnTo>
                    <a:pt x="637540" y="160401"/>
                  </a:lnTo>
                  <a:lnTo>
                    <a:pt x="361061" y="0"/>
                  </a:lnTo>
                  <a:lnTo>
                    <a:pt x="0" y="208280"/>
                  </a:lnTo>
                  <a:lnTo>
                    <a:pt x="1651" y="779399"/>
                  </a:lnTo>
                  <a:lnTo>
                    <a:pt x="278130" y="940054"/>
                  </a:lnTo>
                  <a:lnTo>
                    <a:pt x="638937" y="731774"/>
                  </a:lnTo>
                  <a:close/>
                </a:path>
              </a:pathLst>
            </a:custGeom>
            <a:solidFill>
              <a:srgbClr val="1C29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9244" y="2924900"/>
              <a:ext cx="637540" cy="369570"/>
            </a:xfrm>
            <a:custGeom>
              <a:avLst/>
              <a:gdLst/>
              <a:ahLst/>
              <a:cxnLst/>
              <a:rect l="l" t="t" r="r" b="b"/>
              <a:pathLst>
                <a:path w="637539" h="369570">
                  <a:moveTo>
                    <a:pt x="276479" y="369061"/>
                  </a:moveTo>
                  <a:lnTo>
                    <a:pt x="0" y="208407"/>
                  </a:lnTo>
                  <a:lnTo>
                    <a:pt x="361061" y="0"/>
                  </a:lnTo>
                  <a:lnTo>
                    <a:pt x="637412" y="160655"/>
                  </a:lnTo>
                  <a:lnTo>
                    <a:pt x="276479" y="369061"/>
                  </a:lnTo>
                  <a:close/>
                </a:path>
              </a:pathLst>
            </a:custGeom>
            <a:solidFill>
              <a:srgbClr val="4B5C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14113" y="2979764"/>
              <a:ext cx="448309" cy="259079"/>
            </a:xfrm>
            <a:custGeom>
              <a:avLst/>
              <a:gdLst/>
              <a:ahLst/>
              <a:cxnLst/>
              <a:rect l="l" t="t" r="r" b="b"/>
              <a:pathLst>
                <a:path w="448310" h="259080">
                  <a:moveTo>
                    <a:pt x="181736" y="259080"/>
                  </a:moveTo>
                  <a:lnTo>
                    <a:pt x="0" y="153796"/>
                  </a:lnTo>
                  <a:lnTo>
                    <a:pt x="265937" y="0"/>
                  </a:lnTo>
                  <a:lnTo>
                    <a:pt x="447801" y="105664"/>
                  </a:lnTo>
                  <a:lnTo>
                    <a:pt x="181736" y="259080"/>
                  </a:lnTo>
                  <a:close/>
                </a:path>
              </a:pathLst>
            </a:custGeom>
            <a:solidFill>
              <a:srgbClr val="1C29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35565" y="3004794"/>
              <a:ext cx="523240" cy="860425"/>
            </a:xfrm>
            <a:custGeom>
              <a:avLst/>
              <a:gdLst/>
              <a:ahLst/>
              <a:cxnLst/>
              <a:rect l="l" t="t" r="r" b="b"/>
              <a:pathLst>
                <a:path w="523239" h="860425">
                  <a:moveTo>
                    <a:pt x="404622" y="92964"/>
                  </a:moveTo>
                  <a:lnTo>
                    <a:pt x="244475" y="0"/>
                  </a:lnTo>
                  <a:lnTo>
                    <a:pt x="0" y="141097"/>
                  </a:lnTo>
                  <a:lnTo>
                    <a:pt x="160274" y="234061"/>
                  </a:lnTo>
                  <a:lnTo>
                    <a:pt x="404622" y="92964"/>
                  </a:lnTo>
                  <a:close/>
                </a:path>
                <a:path w="523239" h="860425">
                  <a:moveTo>
                    <a:pt x="522732" y="651891"/>
                  </a:moveTo>
                  <a:lnTo>
                    <a:pt x="521081" y="80772"/>
                  </a:lnTo>
                  <a:lnTo>
                    <a:pt x="160147" y="289179"/>
                  </a:lnTo>
                  <a:lnTo>
                    <a:pt x="161798" y="860298"/>
                  </a:lnTo>
                  <a:lnTo>
                    <a:pt x="522732" y="651891"/>
                  </a:lnTo>
                  <a:close/>
                </a:path>
              </a:pathLst>
            </a:custGeom>
            <a:solidFill>
              <a:srgbClr val="111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21122" y="3140673"/>
              <a:ext cx="311785" cy="668655"/>
            </a:xfrm>
            <a:custGeom>
              <a:avLst/>
              <a:gdLst/>
              <a:ahLst/>
              <a:cxnLst/>
              <a:rect l="l" t="t" r="r" b="b"/>
              <a:pathLst>
                <a:path w="311785" h="668654">
                  <a:moveTo>
                    <a:pt x="1397" y="668654"/>
                  </a:moveTo>
                  <a:lnTo>
                    <a:pt x="0" y="179196"/>
                  </a:lnTo>
                  <a:lnTo>
                    <a:pt x="310388" y="0"/>
                  </a:lnTo>
                  <a:lnTo>
                    <a:pt x="311785" y="489458"/>
                  </a:lnTo>
                  <a:lnTo>
                    <a:pt x="1397" y="668654"/>
                  </a:lnTo>
                  <a:close/>
                </a:path>
              </a:pathLst>
            </a:custGeom>
            <a:solidFill>
              <a:srgbClr val="4B5C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21112" y="3140684"/>
              <a:ext cx="311785" cy="669290"/>
            </a:xfrm>
            <a:custGeom>
              <a:avLst/>
              <a:gdLst/>
              <a:ahLst/>
              <a:cxnLst/>
              <a:rect l="l" t="t" r="r" b="b"/>
              <a:pathLst>
                <a:path w="311785" h="669289">
                  <a:moveTo>
                    <a:pt x="310642" y="88519"/>
                  </a:moveTo>
                  <a:lnTo>
                    <a:pt x="310388" y="0"/>
                  </a:lnTo>
                  <a:lnTo>
                    <a:pt x="0" y="179197"/>
                  </a:lnTo>
                  <a:lnTo>
                    <a:pt x="254" y="267716"/>
                  </a:lnTo>
                  <a:lnTo>
                    <a:pt x="310642" y="88519"/>
                  </a:lnTo>
                  <a:close/>
                </a:path>
                <a:path w="311785" h="669289">
                  <a:moveTo>
                    <a:pt x="310896" y="222250"/>
                  </a:moveTo>
                  <a:lnTo>
                    <a:pt x="310642" y="133731"/>
                  </a:lnTo>
                  <a:lnTo>
                    <a:pt x="0" y="313055"/>
                  </a:lnTo>
                  <a:lnTo>
                    <a:pt x="254" y="401574"/>
                  </a:lnTo>
                  <a:lnTo>
                    <a:pt x="310896" y="222250"/>
                  </a:lnTo>
                  <a:close/>
                </a:path>
                <a:path w="311785" h="669289">
                  <a:moveTo>
                    <a:pt x="311785" y="489458"/>
                  </a:moveTo>
                  <a:lnTo>
                    <a:pt x="311531" y="400939"/>
                  </a:lnTo>
                  <a:lnTo>
                    <a:pt x="0" y="580771"/>
                  </a:lnTo>
                  <a:lnTo>
                    <a:pt x="254" y="669290"/>
                  </a:lnTo>
                  <a:lnTo>
                    <a:pt x="311785" y="489458"/>
                  </a:lnTo>
                  <a:close/>
                </a:path>
                <a:path w="311785" h="669289">
                  <a:moveTo>
                    <a:pt x="311785" y="355600"/>
                  </a:moveTo>
                  <a:lnTo>
                    <a:pt x="311531" y="267081"/>
                  </a:lnTo>
                  <a:lnTo>
                    <a:pt x="0" y="446913"/>
                  </a:lnTo>
                  <a:lnTo>
                    <a:pt x="254" y="535432"/>
                  </a:lnTo>
                  <a:lnTo>
                    <a:pt x="311785" y="355600"/>
                  </a:lnTo>
                  <a:close/>
                </a:path>
              </a:pathLst>
            </a:custGeom>
            <a:solidFill>
              <a:srgbClr val="1C29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40427" y="3250147"/>
              <a:ext cx="142240" cy="116839"/>
            </a:xfrm>
            <a:custGeom>
              <a:avLst/>
              <a:gdLst/>
              <a:ahLst/>
              <a:cxnLst/>
              <a:rect l="l" t="t" r="r" b="b"/>
              <a:pathLst>
                <a:path w="142239" h="116839">
                  <a:moveTo>
                    <a:pt x="126" y="116585"/>
                  </a:moveTo>
                  <a:lnTo>
                    <a:pt x="0" y="81914"/>
                  </a:lnTo>
                  <a:lnTo>
                    <a:pt x="141858" y="0"/>
                  </a:lnTo>
                  <a:lnTo>
                    <a:pt x="141986" y="34670"/>
                  </a:lnTo>
                  <a:lnTo>
                    <a:pt x="126" y="116585"/>
                  </a:lnTo>
                  <a:close/>
                </a:path>
              </a:pathLst>
            </a:custGeom>
            <a:solidFill>
              <a:srgbClr val="F450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01209" y="3229611"/>
              <a:ext cx="28575" cy="38100"/>
            </a:xfrm>
            <a:custGeom>
              <a:avLst/>
              <a:gdLst/>
              <a:ahLst/>
              <a:cxnLst/>
              <a:rect l="l" t="t" r="r" b="b"/>
              <a:pathLst>
                <a:path w="28575" h="38100">
                  <a:moveTo>
                    <a:pt x="9539" y="37502"/>
                  </a:moveTo>
                  <a:lnTo>
                    <a:pt x="2901" y="37502"/>
                  </a:lnTo>
                  <a:lnTo>
                    <a:pt x="126" y="36030"/>
                  </a:lnTo>
                  <a:lnTo>
                    <a:pt x="0" y="27140"/>
                  </a:lnTo>
                  <a:lnTo>
                    <a:pt x="1039" y="20244"/>
                  </a:lnTo>
                  <a:lnTo>
                    <a:pt x="4032" y="13408"/>
                  </a:lnTo>
                  <a:lnTo>
                    <a:pt x="8501" y="7405"/>
                  </a:lnTo>
                  <a:lnTo>
                    <a:pt x="14522" y="2566"/>
                  </a:lnTo>
                  <a:lnTo>
                    <a:pt x="18995" y="0"/>
                  </a:lnTo>
                  <a:lnTo>
                    <a:pt x="24505" y="0"/>
                  </a:lnTo>
                  <a:lnTo>
                    <a:pt x="28067" y="1994"/>
                  </a:lnTo>
                  <a:lnTo>
                    <a:pt x="28067" y="10884"/>
                  </a:lnTo>
                  <a:lnTo>
                    <a:pt x="9539" y="37502"/>
                  </a:lnTo>
                  <a:close/>
                </a:path>
                <a:path w="28575" h="38100">
                  <a:moveTo>
                    <a:pt x="14032" y="2960"/>
                  </a:moveTo>
                  <a:lnTo>
                    <a:pt x="13835" y="2960"/>
                  </a:lnTo>
                  <a:lnTo>
                    <a:pt x="14522" y="2566"/>
                  </a:lnTo>
                  <a:lnTo>
                    <a:pt x="14032" y="29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343119" y="3205745"/>
              <a:ext cx="28575" cy="38100"/>
            </a:xfrm>
            <a:custGeom>
              <a:avLst/>
              <a:gdLst/>
              <a:ahLst/>
              <a:cxnLst/>
              <a:rect l="l" t="t" r="r" b="b"/>
              <a:pathLst>
                <a:path w="28575" h="38100">
                  <a:moveTo>
                    <a:pt x="9129" y="37502"/>
                  </a:moveTo>
                  <a:lnTo>
                    <a:pt x="3520" y="37502"/>
                  </a:lnTo>
                  <a:lnTo>
                    <a:pt x="0" y="35639"/>
                  </a:lnTo>
                  <a:lnTo>
                    <a:pt x="0" y="26876"/>
                  </a:lnTo>
                  <a:lnTo>
                    <a:pt x="1131" y="20014"/>
                  </a:lnTo>
                  <a:lnTo>
                    <a:pt x="4190" y="13128"/>
                  </a:lnTo>
                  <a:lnTo>
                    <a:pt x="8679" y="7052"/>
                  </a:lnTo>
                  <a:lnTo>
                    <a:pt x="14096" y="2619"/>
                  </a:lnTo>
                  <a:lnTo>
                    <a:pt x="14096" y="2492"/>
                  </a:lnTo>
                  <a:lnTo>
                    <a:pt x="18440" y="0"/>
                  </a:lnTo>
                  <a:lnTo>
                    <a:pt x="25330" y="0"/>
                  </a:lnTo>
                  <a:lnTo>
                    <a:pt x="28193" y="1603"/>
                  </a:lnTo>
                  <a:lnTo>
                    <a:pt x="28193" y="10493"/>
                  </a:lnTo>
                  <a:lnTo>
                    <a:pt x="27100" y="17351"/>
                  </a:lnTo>
                  <a:lnTo>
                    <a:pt x="24114" y="24113"/>
                  </a:lnTo>
                  <a:lnTo>
                    <a:pt x="19675" y="30067"/>
                  </a:lnTo>
                  <a:lnTo>
                    <a:pt x="14223" y="34496"/>
                  </a:lnTo>
                  <a:lnTo>
                    <a:pt x="9129" y="37502"/>
                  </a:lnTo>
                  <a:close/>
                </a:path>
              </a:pathLst>
            </a:custGeom>
            <a:solidFill>
              <a:srgbClr val="57B3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85029" y="3181879"/>
              <a:ext cx="28575" cy="38100"/>
            </a:xfrm>
            <a:custGeom>
              <a:avLst/>
              <a:gdLst/>
              <a:ahLst/>
              <a:cxnLst/>
              <a:rect l="l" t="t" r="r" b="b"/>
              <a:pathLst>
                <a:path w="28575" h="38100">
                  <a:moveTo>
                    <a:pt x="8395" y="37502"/>
                  </a:moveTo>
                  <a:lnTo>
                    <a:pt x="4176" y="37502"/>
                  </a:lnTo>
                  <a:lnTo>
                    <a:pt x="0" y="35247"/>
                  </a:lnTo>
                  <a:lnTo>
                    <a:pt x="0" y="26484"/>
                  </a:lnTo>
                  <a:lnTo>
                    <a:pt x="1093" y="19642"/>
                  </a:lnTo>
                  <a:lnTo>
                    <a:pt x="4079" y="12800"/>
                  </a:lnTo>
                  <a:lnTo>
                    <a:pt x="8518" y="6767"/>
                  </a:lnTo>
                  <a:lnTo>
                    <a:pt x="14508" y="1918"/>
                  </a:lnTo>
                  <a:lnTo>
                    <a:pt x="17852" y="0"/>
                  </a:lnTo>
                  <a:lnTo>
                    <a:pt x="25676" y="0"/>
                  </a:lnTo>
                  <a:lnTo>
                    <a:pt x="28067" y="1338"/>
                  </a:lnTo>
                  <a:lnTo>
                    <a:pt x="28067" y="10228"/>
                  </a:lnTo>
                  <a:lnTo>
                    <a:pt x="8395" y="37502"/>
                  </a:lnTo>
                  <a:close/>
                </a:path>
                <a:path w="28575" h="38100">
                  <a:moveTo>
                    <a:pt x="14032" y="2304"/>
                  </a:moveTo>
                  <a:lnTo>
                    <a:pt x="13836" y="2304"/>
                  </a:lnTo>
                  <a:lnTo>
                    <a:pt x="14508" y="1918"/>
                  </a:lnTo>
                  <a:lnTo>
                    <a:pt x="14032" y="2304"/>
                  </a:lnTo>
                  <a:close/>
                </a:path>
              </a:pathLst>
            </a:custGeom>
            <a:solidFill>
              <a:srgbClr val="78E7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140427" y="3384005"/>
              <a:ext cx="142240" cy="116839"/>
            </a:xfrm>
            <a:custGeom>
              <a:avLst/>
              <a:gdLst/>
              <a:ahLst/>
              <a:cxnLst/>
              <a:rect l="l" t="t" r="r" b="b"/>
              <a:pathLst>
                <a:path w="142239" h="116839">
                  <a:moveTo>
                    <a:pt x="126" y="116458"/>
                  </a:moveTo>
                  <a:lnTo>
                    <a:pt x="0" y="81914"/>
                  </a:lnTo>
                  <a:lnTo>
                    <a:pt x="141858" y="0"/>
                  </a:lnTo>
                  <a:lnTo>
                    <a:pt x="141986" y="34670"/>
                  </a:lnTo>
                  <a:lnTo>
                    <a:pt x="126" y="116458"/>
                  </a:lnTo>
                  <a:close/>
                </a:path>
              </a:pathLst>
            </a:custGeom>
            <a:solidFill>
              <a:srgbClr val="F450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301209" y="3362575"/>
              <a:ext cx="28575" cy="40640"/>
            </a:xfrm>
            <a:custGeom>
              <a:avLst/>
              <a:gdLst/>
              <a:ahLst/>
              <a:cxnLst/>
              <a:rect l="l" t="t" r="r" b="b"/>
              <a:pathLst>
                <a:path w="28575" h="40639">
                  <a:moveTo>
                    <a:pt x="6350" y="40226"/>
                  </a:moveTo>
                  <a:lnTo>
                    <a:pt x="126" y="36923"/>
                  </a:lnTo>
                  <a:lnTo>
                    <a:pt x="0" y="28034"/>
                  </a:lnTo>
                  <a:lnTo>
                    <a:pt x="1039" y="21136"/>
                  </a:lnTo>
                  <a:lnTo>
                    <a:pt x="4032" y="14286"/>
                  </a:lnTo>
                  <a:lnTo>
                    <a:pt x="8501" y="8245"/>
                  </a:lnTo>
                  <a:lnTo>
                    <a:pt x="13970" y="3776"/>
                  </a:lnTo>
                  <a:lnTo>
                    <a:pt x="20552" y="0"/>
                  </a:lnTo>
                  <a:lnTo>
                    <a:pt x="22909" y="0"/>
                  </a:lnTo>
                  <a:lnTo>
                    <a:pt x="28067" y="2888"/>
                  </a:lnTo>
                  <a:lnTo>
                    <a:pt x="28067" y="11777"/>
                  </a:lnTo>
                  <a:lnTo>
                    <a:pt x="6350" y="4022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343119" y="3338710"/>
              <a:ext cx="28575" cy="38100"/>
            </a:xfrm>
            <a:custGeom>
              <a:avLst/>
              <a:gdLst/>
              <a:ahLst/>
              <a:cxnLst/>
              <a:rect l="l" t="t" r="r" b="b"/>
              <a:pathLst>
                <a:path w="28575" h="38100">
                  <a:moveTo>
                    <a:pt x="10540" y="37502"/>
                  </a:moveTo>
                  <a:lnTo>
                    <a:pt x="1903" y="37502"/>
                  </a:lnTo>
                  <a:lnTo>
                    <a:pt x="0" y="36532"/>
                  </a:lnTo>
                  <a:lnTo>
                    <a:pt x="0" y="27769"/>
                  </a:lnTo>
                  <a:lnTo>
                    <a:pt x="1131" y="20907"/>
                  </a:lnTo>
                  <a:lnTo>
                    <a:pt x="4190" y="14021"/>
                  </a:lnTo>
                  <a:lnTo>
                    <a:pt x="8679" y="7945"/>
                  </a:lnTo>
                  <a:lnTo>
                    <a:pt x="14615" y="3087"/>
                  </a:lnTo>
                  <a:lnTo>
                    <a:pt x="19997" y="0"/>
                  </a:lnTo>
                  <a:lnTo>
                    <a:pt x="23736" y="0"/>
                  </a:lnTo>
                  <a:lnTo>
                    <a:pt x="28193" y="2496"/>
                  </a:lnTo>
                  <a:lnTo>
                    <a:pt x="28193" y="11386"/>
                  </a:lnTo>
                  <a:lnTo>
                    <a:pt x="10540" y="37502"/>
                  </a:lnTo>
                  <a:close/>
                </a:path>
                <a:path w="28575" h="38100">
                  <a:moveTo>
                    <a:pt x="14159" y="3461"/>
                  </a:moveTo>
                  <a:lnTo>
                    <a:pt x="13964" y="3461"/>
                  </a:lnTo>
                  <a:lnTo>
                    <a:pt x="14615" y="3087"/>
                  </a:lnTo>
                  <a:lnTo>
                    <a:pt x="14159" y="3461"/>
                  </a:lnTo>
                  <a:close/>
                </a:path>
              </a:pathLst>
            </a:custGeom>
            <a:solidFill>
              <a:srgbClr val="57B3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85029" y="3314844"/>
              <a:ext cx="28575" cy="38100"/>
            </a:xfrm>
            <a:custGeom>
              <a:avLst/>
              <a:gdLst/>
              <a:ahLst/>
              <a:cxnLst/>
              <a:rect l="l" t="t" r="r" b="b"/>
              <a:pathLst>
                <a:path w="28575" h="38100">
                  <a:moveTo>
                    <a:pt x="9952" y="37502"/>
                  </a:moveTo>
                  <a:lnTo>
                    <a:pt x="2375" y="37502"/>
                  </a:lnTo>
                  <a:lnTo>
                    <a:pt x="0" y="36267"/>
                  </a:lnTo>
                  <a:lnTo>
                    <a:pt x="0" y="27377"/>
                  </a:lnTo>
                  <a:lnTo>
                    <a:pt x="1093" y="20480"/>
                  </a:lnTo>
                  <a:lnTo>
                    <a:pt x="4079" y="13629"/>
                  </a:lnTo>
                  <a:lnTo>
                    <a:pt x="8518" y="7589"/>
                  </a:lnTo>
                  <a:lnTo>
                    <a:pt x="13970" y="3120"/>
                  </a:lnTo>
                  <a:lnTo>
                    <a:pt x="19409" y="0"/>
                  </a:lnTo>
                  <a:lnTo>
                    <a:pt x="24081" y="0"/>
                  </a:lnTo>
                  <a:lnTo>
                    <a:pt x="28067" y="2231"/>
                  </a:lnTo>
                  <a:lnTo>
                    <a:pt x="28067" y="11121"/>
                  </a:lnTo>
                  <a:lnTo>
                    <a:pt x="9952" y="37502"/>
                  </a:lnTo>
                  <a:close/>
                </a:path>
              </a:pathLst>
            </a:custGeom>
            <a:solidFill>
              <a:srgbClr val="78E7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140427" y="3517863"/>
              <a:ext cx="142240" cy="116839"/>
            </a:xfrm>
            <a:custGeom>
              <a:avLst/>
              <a:gdLst/>
              <a:ahLst/>
              <a:cxnLst/>
              <a:rect l="l" t="t" r="r" b="b"/>
              <a:pathLst>
                <a:path w="142239" h="116839">
                  <a:moveTo>
                    <a:pt x="126" y="116459"/>
                  </a:moveTo>
                  <a:lnTo>
                    <a:pt x="0" y="81914"/>
                  </a:lnTo>
                  <a:lnTo>
                    <a:pt x="141858" y="0"/>
                  </a:lnTo>
                  <a:lnTo>
                    <a:pt x="141986" y="34670"/>
                  </a:lnTo>
                  <a:lnTo>
                    <a:pt x="126" y="116459"/>
                  </a:lnTo>
                  <a:close/>
                </a:path>
              </a:pathLst>
            </a:custGeom>
            <a:solidFill>
              <a:srgbClr val="F450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301209" y="3495765"/>
              <a:ext cx="28575" cy="41275"/>
            </a:xfrm>
            <a:custGeom>
              <a:avLst/>
              <a:gdLst/>
              <a:ahLst/>
              <a:cxnLst/>
              <a:rect l="l" t="t" r="r" b="b"/>
              <a:pathLst>
                <a:path w="28575" h="41275">
                  <a:moveTo>
                    <a:pt x="6710" y="40687"/>
                  </a:moveTo>
                  <a:lnTo>
                    <a:pt x="5975" y="40687"/>
                  </a:lnTo>
                  <a:lnTo>
                    <a:pt x="126" y="37464"/>
                  </a:lnTo>
                  <a:lnTo>
                    <a:pt x="0" y="28701"/>
                  </a:lnTo>
                  <a:lnTo>
                    <a:pt x="1039" y="21859"/>
                  </a:lnTo>
                  <a:lnTo>
                    <a:pt x="4032" y="15017"/>
                  </a:lnTo>
                  <a:lnTo>
                    <a:pt x="8501" y="8985"/>
                  </a:lnTo>
                  <a:lnTo>
                    <a:pt x="14514" y="4132"/>
                  </a:lnTo>
                  <a:lnTo>
                    <a:pt x="21716" y="0"/>
                  </a:lnTo>
                  <a:lnTo>
                    <a:pt x="28067" y="3555"/>
                  </a:lnTo>
                  <a:lnTo>
                    <a:pt x="28067" y="12446"/>
                  </a:lnTo>
                  <a:lnTo>
                    <a:pt x="26973" y="19321"/>
                  </a:lnTo>
                  <a:lnTo>
                    <a:pt x="23987" y="26114"/>
                  </a:lnTo>
                  <a:lnTo>
                    <a:pt x="19548" y="32073"/>
                  </a:lnTo>
                  <a:lnTo>
                    <a:pt x="14096" y="36449"/>
                  </a:lnTo>
                  <a:lnTo>
                    <a:pt x="6710" y="40687"/>
                  </a:lnTo>
                  <a:close/>
                </a:path>
                <a:path w="28575" h="41275">
                  <a:moveTo>
                    <a:pt x="14032" y="4521"/>
                  </a:moveTo>
                  <a:lnTo>
                    <a:pt x="13836" y="4521"/>
                  </a:lnTo>
                  <a:lnTo>
                    <a:pt x="14514" y="4132"/>
                  </a:lnTo>
                  <a:lnTo>
                    <a:pt x="14032" y="45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343119" y="3471675"/>
              <a:ext cx="28575" cy="41275"/>
            </a:xfrm>
            <a:custGeom>
              <a:avLst/>
              <a:gdLst/>
              <a:ahLst/>
              <a:cxnLst/>
              <a:rect l="l" t="t" r="r" b="b"/>
              <a:pathLst>
                <a:path w="28575" h="41275">
                  <a:moveTo>
                    <a:pt x="6476" y="40727"/>
                  </a:moveTo>
                  <a:lnTo>
                    <a:pt x="0" y="37425"/>
                  </a:lnTo>
                  <a:lnTo>
                    <a:pt x="0" y="28662"/>
                  </a:lnTo>
                  <a:lnTo>
                    <a:pt x="21553" y="0"/>
                  </a:lnTo>
                  <a:lnTo>
                    <a:pt x="22141" y="0"/>
                  </a:lnTo>
                  <a:lnTo>
                    <a:pt x="28193" y="3389"/>
                  </a:lnTo>
                  <a:lnTo>
                    <a:pt x="28193" y="12279"/>
                  </a:lnTo>
                  <a:lnTo>
                    <a:pt x="6476" y="40727"/>
                  </a:lnTo>
                  <a:close/>
                </a:path>
                <a:path w="28575" h="41275">
                  <a:moveTo>
                    <a:pt x="14159" y="4354"/>
                  </a:moveTo>
                  <a:lnTo>
                    <a:pt x="13964" y="4354"/>
                  </a:lnTo>
                  <a:lnTo>
                    <a:pt x="14615" y="3980"/>
                  </a:lnTo>
                  <a:lnTo>
                    <a:pt x="14159" y="4354"/>
                  </a:lnTo>
                  <a:close/>
                </a:path>
              </a:pathLst>
            </a:custGeom>
            <a:solidFill>
              <a:srgbClr val="57B3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385029" y="3447809"/>
              <a:ext cx="28575" cy="40640"/>
            </a:xfrm>
            <a:custGeom>
              <a:avLst/>
              <a:gdLst/>
              <a:ahLst/>
              <a:cxnLst/>
              <a:rect l="l" t="t" r="r" b="b"/>
              <a:pathLst>
                <a:path w="28575" h="40639">
                  <a:moveTo>
                    <a:pt x="6350" y="40463"/>
                  </a:moveTo>
                  <a:lnTo>
                    <a:pt x="0" y="37034"/>
                  </a:lnTo>
                  <a:lnTo>
                    <a:pt x="0" y="28271"/>
                  </a:lnTo>
                  <a:lnTo>
                    <a:pt x="20966" y="0"/>
                  </a:lnTo>
                  <a:lnTo>
                    <a:pt x="22486" y="0"/>
                  </a:lnTo>
                  <a:lnTo>
                    <a:pt x="28067" y="3125"/>
                  </a:lnTo>
                  <a:lnTo>
                    <a:pt x="28067" y="12015"/>
                  </a:lnTo>
                  <a:lnTo>
                    <a:pt x="6350" y="40463"/>
                  </a:lnTo>
                  <a:close/>
                </a:path>
                <a:path w="28575" h="40639">
                  <a:moveTo>
                    <a:pt x="14032" y="4090"/>
                  </a:moveTo>
                  <a:lnTo>
                    <a:pt x="13836" y="4090"/>
                  </a:lnTo>
                  <a:lnTo>
                    <a:pt x="14508" y="3705"/>
                  </a:lnTo>
                  <a:lnTo>
                    <a:pt x="14032" y="4090"/>
                  </a:lnTo>
                  <a:close/>
                </a:path>
              </a:pathLst>
            </a:custGeom>
            <a:solidFill>
              <a:srgbClr val="78E7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140427" y="3651721"/>
              <a:ext cx="142240" cy="116839"/>
            </a:xfrm>
            <a:custGeom>
              <a:avLst/>
              <a:gdLst/>
              <a:ahLst/>
              <a:cxnLst/>
              <a:rect l="l" t="t" r="r" b="b"/>
              <a:pathLst>
                <a:path w="142239" h="116839">
                  <a:moveTo>
                    <a:pt x="126" y="116459"/>
                  </a:moveTo>
                  <a:lnTo>
                    <a:pt x="0" y="81914"/>
                  </a:lnTo>
                  <a:lnTo>
                    <a:pt x="141858" y="0"/>
                  </a:lnTo>
                  <a:lnTo>
                    <a:pt x="141986" y="34670"/>
                  </a:lnTo>
                  <a:lnTo>
                    <a:pt x="126" y="116459"/>
                  </a:lnTo>
                  <a:close/>
                </a:path>
              </a:pathLst>
            </a:custGeom>
            <a:solidFill>
              <a:srgbClr val="F450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301209" y="3631914"/>
              <a:ext cx="28575" cy="38100"/>
            </a:xfrm>
            <a:custGeom>
              <a:avLst/>
              <a:gdLst/>
              <a:ahLst/>
              <a:cxnLst/>
              <a:rect l="l" t="t" r="r" b="b"/>
              <a:pathLst>
                <a:path w="28575" h="38100">
                  <a:moveTo>
                    <a:pt x="8266" y="37503"/>
                  </a:moveTo>
                  <a:lnTo>
                    <a:pt x="4277" y="37503"/>
                  </a:lnTo>
                  <a:lnTo>
                    <a:pt x="126" y="35300"/>
                  </a:lnTo>
                  <a:lnTo>
                    <a:pt x="0" y="26411"/>
                  </a:lnTo>
                  <a:lnTo>
                    <a:pt x="1039" y="19515"/>
                  </a:lnTo>
                  <a:lnTo>
                    <a:pt x="4032" y="12678"/>
                  </a:lnTo>
                  <a:lnTo>
                    <a:pt x="8501" y="6676"/>
                  </a:lnTo>
                  <a:lnTo>
                    <a:pt x="14522" y="1837"/>
                  </a:lnTo>
                  <a:lnTo>
                    <a:pt x="17723" y="0"/>
                  </a:lnTo>
                  <a:lnTo>
                    <a:pt x="25808" y="0"/>
                  </a:lnTo>
                  <a:lnTo>
                    <a:pt x="28067" y="1265"/>
                  </a:lnTo>
                  <a:lnTo>
                    <a:pt x="28067" y="10154"/>
                  </a:lnTo>
                  <a:lnTo>
                    <a:pt x="8266" y="37503"/>
                  </a:lnTo>
                  <a:close/>
                </a:path>
                <a:path w="28575" h="38100">
                  <a:moveTo>
                    <a:pt x="14032" y="2230"/>
                  </a:moveTo>
                  <a:lnTo>
                    <a:pt x="13835" y="2230"/>
                  </a:lnTo>
                  <a:lnTo>
                    <a:pt x="14522" y="1837"/>
                  </a:lnTo>
                  <a:lnTo>
                    <a:pt x="14032" y="22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343119" y="3605366"/>
              <a:ext cx="28575" cy="40640"/>
            </a:xfrm>
            <a:custGeom>
              <a:avLst/>
              <a:gdLst/>
              <a:ahLst/>
              <a:cxnLst/>
              <a:rect l="l" t="t" r="r" b="b"/>
              <a:pathLst>
                <a:path w="28575" h="40639">
                  <a:moveTo>
                    <a:pt x="7892" y="40185"/>
                  </a:moveTo>
                  <a:lnTo>
                    <a:pt x="4899" y="40185"/>
                  </a:lnTo>
                  <a:lnTo>
                    <a:pt x="0" y="37591"/>
                  </a:lnTo>
                  <a:lnTo>
                    <a:pt x="0" y="28828"/>
                  </a:lnTo>
                  <a:lnTo>
                    <a:pt x="1131" y="21966"/>
                  </a:lnTo>
                  <a:lnTo>
                    <a:pt x="4190" y="15081"/>
                  </a:lnTo>
                  <a:lnTo>
                    <a:pt x="8679" y="9004"/>
                  </a:lnTo>
                  <a:lnTo>
                    <a:pt x="14096" y="4571"/>
                  </a:lnTo>
                  <a:lnTo>
                    <a:pt x="14096" y="4444"/>
                  </a:lnTo>
                  <a:lnTo>
                    <a:pt x="21843" y="0"/>
                  </a:lnTo>
                  <a:lnTo>
                    <a:pt x="28193" y="3555"/>
                  </a:lnTo>
                  <a:lnTo>
                    <a:pt x="28193" y="12445"/>
                  </a:lnTo>
                  <a:lnTo>
                    <a:pt x="27100" y="19303"/>
                  </a:lnTo>
                  <a:lnTo>
                    <a:pt x="24114" y="26066"/>
                  </a:lnTo>
                  <a:lnTo>
                    <a:pt x="19675" y="32019"/>
                  </a:lnTo>
                  <a:lnTo>
                    <a:pt x="14223" y="36448"/>
                  </a:lnTo>
                  <a:lnTo>
                    <a:pt x="7892" y="40185"/>
                  </a:lnTo>
                  <a:close/>
                </a:path>
              </a:pathLst>
            </a:custGeom>
            <a:solidFill>
              <a:srgbClr val="57B3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385029" y="3581109"/>
              <a:ext cx="28575" cy="40640"/>
            </a:xfrm>
            <a:custGeom>
              <a:avLst/>
              <a:gdLst/>
              <a:ahLst/>
              <a:cxnLst/>
              <a:rect l="l" t="t" r="r" b="b"/>
              <a:pathLst>
                <a:path w="28575" h="40639">
                  <a:moveTo>
                    <a:pt x="6901" y="40577"/>
                  </a:moveTo>
                  <a:lnTo>
                    <a:pt x="5741" y="40577"/>
                  </a:lnTo>
                  <a:lnTo>
                    <a:pt x="0" y="37592"/>
                  </a:lnTo>
                  <a:lnTo>
                    <a:pt x="0" y="28701"/>
                  </a:lnTo>
                  <a:lnTo>
                    <a:pt x="1093" y="21806"/>
                  </a:lnTo>
                  <a:lnTo>
                    <a:pt x="4079" y="14970"/>
                  </a:lnTo>
                  <a:lnTo>
                    <a:pt x="8518" y="8967"/>
                  </a:lnTo>
                  <a:lnTo>
                    <a:pt x="14515" y="4132"/>
                  </a:lnTo>
                  <a:lnTo>
                    <a:pt x="21716" y="0"/>
                  </a:lnTo>
                  <a:lnTo>
                    <a:pt x="28067" y="3555"/>
                  </a:lnTo>
                  <a:lnTo>
                    <a:pt x="28067" y="12446"/>
                  </a:lnTo>
                  <a:lnTo>
                    <a:pt x="26973" y="19321"/>
                  </a:lnTo>
                  <a:lnTo>
                    <a:pt x="23987" y="26114"/>
                  </a:lnTo>
                  <a:lnTo>
                    <a:pt x="19548" y="32073"/>
                  </a:lnTo>
                  <a:lnTo>
                    <a:pt x="14096" y="36449"/>
                  </a:lnTo>
                  <a:lnTo>
                    <a:pt x="6901" y="40577"/>
                  </a:lnTo>
                  <a:close/>
                </a:path>
                <a:path w="28575" h="40639">
                  <a:moveTo>
                    <a:pt x="14032" y="4522"/>
                  </a:moveTo>
                  <a:lnTo>
                    <a:pt x="13836" y="4522"/>
                  </a:lnTo>
                  <a:lnTo>
                    <a:pt x="14515" y="4132"/>
                  </a:lnTo>
                  <a:lnTo>
                    <a:pt x="14032" y="4522"/>
                  </a:lnTo>
                  <a:close/>
                </a:path>
              </a:pathLst>
            </a:custGeom>
            <a:solidFill>
              <a:srgbClr val="78E7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24178" y="1441393"/>
              <a:ext cx="3019424" cy="1352549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00852" y="2287852"/>
              <a:ext cx="95249" cy="44767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15826" y="2894082"/>
              <a:ext cx="3019424" cy="100964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85286" y="4386938"/>
              <a:ext cx="3305174" cy="1276349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686774" y="2921083"/>
              <a:ext cx="1314449" cy="114299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941642" y="1440069"/>
              <a:ext cx="2647949" cy="1457324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9173178" y="3361348"/>
              <a:ext cx="652145" cy="128905"/>
            </a:xfrm>
            <a:custGeom>
              <a:avLst/>
              <a:gdLst/>
              <a:ahLst/>
              <a:cxnLst/>
              <a:rect l="l" t="t" r="r" b="b"/>
              <a:pathLst>
                <a:path w="652145" h="128904">
                  <a:moveTo>
                    <a:pt x="594736" y="64325"/>
                  </a:moveTo>
                  <a:lnTo>
                    <a:pt x="523366" y="22733"/>
                  </a:lnTo>
                  <a:lnTo>
                    <a:pt x="521080" y="13970"/>
                  </a:lnTo>
                  <a:lnTo>
                    <a:pt x="525017" y="7112"/>
                  </a:lnTo>
                  <a:lnTo>
                    <a:pt x="529081" y="254"/>
                  </a:lnTo>
                  <a:lnTo>
                    <a:pt x="530055" y="0"/>
                  </a:lnTo>
                  <a:lnTo>
                    <a:pt x="541210" y="0"/>
                  </a:lnTo>
                  <a:lnTo>
                    <a:pt x="544576" y="2031"/>
                  </a:lnTo>
                  <a:lnTo>
                    <a:pt x="627067" y="50037"/>
                  </a:lnTo>
                  <a:lnTo>
                    <a:pt x="623188" y="50037"/>
                  </a:lnTo>
                  <a:lnTo>
                    <a:pt x="623188" y="51942"/>
                  </a:lnTo>
                  <a:lnTo>
                    <a:pt x="615949" y="51942"/>
                  </a:lnTo>
                  <a:lnTo>
                    <a:pt x="594736" y="64325"/>
                  </a:lnTo>
                  <a:close/>
                </a:path>
                <a:path w="652145" h="128904">
                  <a:moveTo>
                    <a:pt x="570220" y="78612"/>
                  </a:moveTo>
                  <a:lnTo>
                    <a:pt x="0" y="78612"/>
                  </a:lnTo>
                  <a:lnTo>
                    <a:pt x="0" y="50037"/>
                  </a:lnTo>
                  <a:lnTo>
                    <a:pt x="570219" y="50037"/>
                  </a:lnTo>
                  <a:lnTo>
                    <a:pt x="594736" y="64325"/>
                  </a:lnTo>
                  <a:lnTo>
                    <a:pt x="570220" y="78612"/>
                  </a:lnTo>
                  <a:close/>
                </a:path>
                <a:path w="652145" h="128904">
                  <a:moveTo>
                    <a:pt x="626900" y="78612"/>
                  </a:moveTo>
                  <a:lnTo>
                    <a:pt x="623188" y="78612"/>
                  </a:lnTo>
                  <a:lnTo>
                    <a:pt x="623188" y="50037"/>
                  </a:lnTo>
                  <a:lnTo>
                    <a:pt x="627067" y="50037"/>
                  </a:lnTo>
                  <a:lnTo>
                    <a:pt x="651618" y="64325"/>
                  </a:lnTo>
                  <a:lnTo>
                    <a:pt x="651401" y="64325"/>
                  </a:lnTo>
                  <a:lnTo>
                    <a:pt x="626900" y="78612"/>
                  </a:lnTo>
                  <a:close/>
                </a:path>
                <a:path w="652145" h="128904">
                  <a:moveTo>
                    <a:pt x="615949" y="76707"/>
                  </a:moveTo>
                  <a:lnTo>
                    <a:pt x="594736" y="64325"/>
                  </a:lnTo>
                  <a:lnTo>
                    <a:pt x="615949" y="51942"/>
                  </a:lnTo>
                  <a:lnTo>
                    <a:pt x="615949" y="76707"/>
                  </a:lnTo>
                  <a:close/>
                </a:path>
                <a:path w="652145" h="128904">
                  <a:moveTo>
                    <a:pt x="623188" y="76707"/>
                  </a:moveTo>
                  <a:lnTo>
                    <a:pt x="615949" y="76707"/>
                  </a:lnTo>
                  <a:lnTo>
                    <a:pt x="615949" y="51942"/>
                  </a:lnTo>
                  <a:lnTo>
                    <a:pt x="623188" y="51942"/>
                  </a:lnTo>
                  <a:lnTo>
                    <a:pt x="623188" y="76707"/>
                  </a:lnTo>
                  <a:close/>
                </a:path>
                <a:path w="652145" h="128904">
                  <a:moveTo>
                    <a:pt x="541273" y="128612"/>
                  </a:moveTo>
                  <a:lnTo>
                    <a:pt x="529909" y="128612"/>
                  </a:lnTo>
                  <a:lnTo>
                    <a:pt x="529081" y="128396"/>
                  </a:lnTo>
                  <a:lnTo>
                    <a:pt x="525017" y="121538"/>
                  </a:lnTo>
                  <a:lnTo>
                    <a:pt x="521080" y="114680"/>
                  </a:lnTo>
                  <a:lnTo>
                    <a:pt x="523366" y="105917"/>
                  </a:lnTo>
                  <a:lnTo>
                    <a:pt x="594736" y="64325"/>
                  </a:lnTo>
                  <a:lnTo>
                    <a:pt x="615949" y="76707"/>
                  </a:lnTo>
                  <a:lnTo>
                    <a:pt x="623188" y="76707"/>
                  </a:lnTo>
                  <a:lnTo>
                    <a:pt x="623188" y="78612"/>
                  </a:lnTo>
                  <a:lnTo>
                    <a:pt x="626900" y="78612"/>
                  </a:lnTo>
                  <a:lnTo>
                    <a:pt x="544576" y="126618"/>
                  </a:lnTo>
                  <a:lnTo>
                    <a:pt x="541273" y="128612"/>
                  </a:lnTo>
                  <a:close/>
                </a:path>
              </a:pathLst>
            </a:custGeom>
            <a:solidFill>
              <a:srgbClr val="2011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991824" y="3070502"/>
              <a:ext cx="933449" cy="933449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609565" y="4386938"/>
              <a:ext cx="3305174" cy="1476374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0083990" y="3201809"/>
              <a:ext cx="353060" cy="264160"/>
            </a:xfrm>
            <a:custGeom>
              <a:avLst/>
              <a:gdLst/>
              <a:ahLst/>
              <a:cxnLst/>
              <a:rect l="l" t="t" r="r" b="b"/>
              <a:pathLst>
                <a:path w="353059" h="264160">
                  <a:moveTo>
                    <a:pt x="352806" y="73787"/>
                  </a:moveTo>
                  <a:lnTo>
                    <a:pt x="352044" y="74422"/>
                  </a:lnTo>
                  <a:lnTo>
                    <a:pt x="351282" y="74930"/>
                  </a:lnTo>
                  <a:lnTo>
                    <a:pt x="350393" y="75438"/>
                  </a:lnTo>
                  <a:lnTo>
                    <a:pt x="205867" y="171818"/>
                  </a:lnTo>
                  <a:lnTo>
                    <a:pt x="199047" y="175679"/>
                  </a:lnTo>
                  <a:lnTo>
                    <a:pt x="191808" y="178460"/>
                  </a:lnTo>
                  <a:lnTo>
                    <a:pt x="184226" y="180149"/>
                  </a:lnTo>
                  <a:lnTo>
                    <a:pt x="176403" y="180708"/>
                  </a:lnTo>
                  <a:lnTo>
                    <a:pt x="168592" y="180149"/>
                  </a:lnTo>
                  <a:lnTo>
                    <a:pt x="1524" y="74930"/>
                  </a:lnTo>
                  <a:lnTo>
                    <a:pt x="762" y="74295"/>
                  </a:lnTo>
                  <a:lnTo>
                    <a:pt x="0" y="73787"/>
                  </a:lnTo>
                  <a:lnTo>
                    <a:pt x="0" y="231635"/>
                  </a:lnTo>
                  <a:lnTo>
                    <a:pt x="2590" y="244386"/>
                  </a:lnTo>
                  <a:lnTo>
                    <a:pt x="9588" y="254711"/>
                  </a:lnTo>
                  <a:lnTo>
                    <a:pt x="19939" y="261620"/>
                  </a:lnTo>
                  <a:lnTo>
                    <a:pt x="32512" y="264147"/>
                  </a:lnTo>
                  <a:lnTo>
                    <a:pt x="320294" y="264147"/>
                  </a:lnTo>
                  <a:lnTo>
                    <a:pt x="332765" y="261620"/>
                  </a:lnTo>
                  <a:lnTo>
                    <a:pt x="332955" y="261620"/>
                  </a:lnTo>
                  <a:lnTo>
                    <a:pt x="343357" y="254558"/>
                  </a:lnTo>
                  <a:lnTo>
                    <a:pt x="350278" y="244221"/>
                  </a:lnTo>
                  <a:lnTo>
                    <a:pt x="352806" y="231635"/>
                  </a:lnTo>
                  <a:lnTo>
                    <a:pt x="352806" y="180708"/>
                  </a:lnTo>
                  <a:lnTo>
                    <a:pt x="352806" y="73787"/>
                  </a:lnTo>
                  <a:close/>
                </a:path>
                <a:path w="353059" h="264160">
                  <a:moveTo>
                    <a:pt x="352806" y="32512"/>
                  </a:moveTo>
                  <a:lnTo>
                    <a:pt x="350240" y="19875"/>
                  </a:lnTo>
                  <a:lnTo>
                    <a:pt x="343268" y="9537"/>
                  </a:lnTo>
                  <a:lnTo>
                    <a:pt x="332930" y="2552"/>
                  </a:lnTo>
                  <a:lnTo>
                    <a:pt x="320294" y="0"/>
                  </a:lnTo>
                  <a:lnTo>
                    <a:pt x="32512" y="0"/>
                  </a:lnTo>
                  <a:lnTo>
                    <a:pt x="19888" y="2552"/>
                  </a:lnTo>
                  <a:lnTo>
                    <a:pt x="9550" y="9537"/>
                  </a:lnTo>
                  <a:lnTo>
                    <a:pt x="2565" y="19875"/>
                  </a:lnTo>
                  <a:lnTo>
                    <a:pt x="0" y="32512"/>
                  </a:lnTo>
                  <a:lnTo>
                    <a:pt x="952" y="40132"/>
                  </a:lnTo>
                  <a:lnTo>
                    <a:pt x="163830" y="158369"/>
                  </a:lnTo>
                  <a:lnTo>
                    <a:pt x="170053" y="160147"/>
                  </a:lnTo>
                  <a:lnTo>
                    <a:pt x="182753" y="160147"/>
                  </a:lnTo>
                  <a:lnTo>
                    <a:pt x="338963" y="58293"/>
                  </a:lnTo>
                  <a:lnTo>
                    <a:pt x="352806" y="32512"/>
                  </a:lnTo>
                  <a:close/>
                </a:path>
              </a:pathLst>
            </a:custGeom>
            <a:solidFill>
              <a:srgbClr val="2011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95"/>
              </a:spcBef>
            </a:pPr>
            <a:r>
              <a:rPr dirty="0"/>
              <a:t>Fenix</a:t>
            </a:r>
            <a:r>
              <a:rPr spc="-80" dirty="0"/>
              <a:t> </a:t>
            </a:r>
            <a:r>
              <a:rPr dirty="0"/>
              <a:t>First</a:t>
            </a:r>
            <a:r>
              <a:rPr spc="-75" dirty="0"/>
              <a:t> </a:t>
            </a:r>
            <a:r>
              <a:rPr dirty="0"/>
              <a:t>Fix</a:t>
            </a:r>
            <a:r>
              <a:rPr spc="-80" dirty="0"/>
              <a:t> </a:t>
            </a:r>
            <a:r>
              <a:rPr dirty="0"/>
              <a:t>IoT</a:t>
            </a:r>
            <a:r>
              <a:rPr spc="-75" dirty="0"/>
              <a:t> </a:t>
            </a:r>
            <a:r>
              <a:rPr spc="-10" dirty="0"/>
              <a:t>Service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945504" y="1548688"/>
            <a:ext cx="1416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51612" y="4799935"/>
            <a:ext cx="2140585" cy="50736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1880"/>
              </a:lnSpc>
              <a:spcBef>
                <a:spcPts val="19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Fenix</a:t>
            </a:r>
            <a:r>
              <a:rPr sz="16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r>
              <a:rPr sz="16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Systems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IoT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captured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daily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92121" y="1982716"/>
            <a:ext cx="2031364" cy="50736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1880"/>
              </a:lnSpc>
              <a:spcBef>
                <a:spcPts val="19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IoT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stored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Fenix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Systems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Depot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65422" y="4747228"/>
            <a:ext cx="2307590" cy="50736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20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IoT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Gateway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sends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IoT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Fenix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Cloud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Platform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367877" y="4744964"/>
            <a:ext cx="2059305" cy="74549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1880"/>
              </a:lnSpc>
              <a:spcBef>
                <a:spcPts val="19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Maintenance</a:t>
            </a:r>
            <a:r>
              <a:rPr sz="16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Action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Reports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sent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Engineer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onsite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FirstFix</a:t>
            </a:r>
            <a:r>
              <a:rPr sz="1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visit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93059" y="442735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05758" y="4507712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133463" y="1533649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830543" y="4497623"/>
            <a:ext cx="1416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456009" y="1899460"/>
            <a:ext cx="1745614" cy="74168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ct val="96900"/>
              </a:lnSpc>
              <a:spcBef>
                <a:spcPts val="15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Fenix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Cloud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Platform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report generation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32400"/>
            <a:ext cx="11805285" cy="6287135"/>
            <a:chOff x="0" y="232400"/>
            <a:chExt cx="11805285" cy="628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65419" y="2496311"/>
              <a:ext cx="952499" cy="6953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59484" y="502805"/>
              <a:ext cx="5629274" cy="562927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44643" y="1639062"/>
              <a:ext cx="2619374" cy="261937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46547" y="2388079"/>
              <a:ext cx="400049" cy="29527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486942" y="3512574"/>
              <a:ext cx="1007744" cy="581025"/>
            </a:xfrm>
            <a:custGeom>
              <a:avLst/>
              <a:gdLst/>
              <a:ahLst/>
              <a:cxnLst/>
              <a:rect l="l" t="t" r="r" b="b"/>
              <a:pathLst>
                <a:path w="1007745" h="581025">
                  <a:moveTo>
                    <a:pt x="294259" y="580571"/>
                  </a:moveTo>
                  <a:lnTo>
                    <a:pt x="243949" y="572374"/>
                  </a:lnTo>
                  <a:lnTo>
                    <a:pt x="228981" y="565204"/>
                  </a:lnTo>
                  <a:lnTo>
                    <a:pt x="25654" y="448110"/>
                  </a:lnTo>
                  <a:lnTo>
                    <a:pt x="14359" y="440068"/>
                  </a:lnTo>
                  <a:lnTo>
                    <a:pt x="6350" y="431108"/>
                  </a:lnTo>
                  <a:lnTo>
                    <a:pt x="1579" y="421410"/>
                  </a:lnTo>
                  <a:lnTo>
                    <a:pt x="0" y="410899"/>
                  </a:lnTo>
                  <a:lnTo>
                    <a:pt x="2367" y="398328"/>
                  </a:lnTo>
                  <a:lnTo>
                    <a:pt x="36068" y="363020"/>
                  </a:lnTo>
                  <a:lnTo>
                    <a:pt x="630301" y="20628"/>
                  </a:lnTo>
                  <a:lnTo>
                    <a:pt x="670242" y="5134"/>
                  </a:lnTo>
                  <a:lnTo>
                    <a:pt x="712777" y="0"/>
                  </a:lnTo>
                  <a:lnTo>
                    <a:pt x="731562" y="941"/>
                  </a:lnTo>
                  <a:lnTo>
                    <a:pt x="777621" y="14532"/>
                  </a:lnTo>
                  <a:lnTo>
                    <a:pt x="982345" y="132769"/>
                  </a:lnTo>
                  <a:lnTo>
                    <a:pt x="1007618" y="169599"/>
                  </a:lnTo>
                  <a:lnTo>
                    <a:pt x="1005399" y="182188"/>
                  </a:lnTo>
                  <a:lnTo>
                    <a:pt x="971931" y="217478"/>
                  </a:lnTo>
                  <a:lnTo>
                    <a:pt x="377317" y="559743"/>
                  </a:lnTo>
                  <a:lnTo>
                    <a:pt x="337788" y="575348"/>
                  </a:lnTo>
                  <a:lnTo>
                    <a:pt x="316131" y="579264"/>
                  </a:lnTo>
                  <a:lnTo>
                    <a:pt x="294259" y="580571"/>
                  </a:lnTo>
                  <a:close/>
                </a:path>
              </a:pathLst>
            </a:custGeom>
            <a:solidFill>
              <a:srgbClr val="5C72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20292" y="3582606"/>
              <a:ext cx="753110" cy="434340"/>
            </a:xfrm>
            <a:custGeom>
              <a:avLst/>
              <a:gdLst/>
              <a:ahLst/>
              <a:cxnLst/>
              <a:rect l="l" t="t" r="r" b="b"/>
              <a:pathLst>
                <a:path w="753109" h="434339">
                  <a:moveTo>
                    <a:pt x="65659" y="433831"/>
                  </a:moveTo>
                  <a:lnTo>
                    <a:pt x="0" y="395985"/>
                  </a:lnTo>
                  <a:lnTo>
                    <a:pt x="687070" y="0"/>
                  </a:lnTo>
                  <a:lnTo>
                    <a:pt x="752856" y="37972"/>
                  </a:lnTo>
                  <a:lnTo>
                    <a:pt x="65659" y="433831"/>
                  </a:lnTo>
                  <a:close/>
                </a:path>
              </a:pathLst>
            </a:custGeom>
            <a:solidFill>
              <a:srgbClr val="3B4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39469" y="3593655"/>
              <a:ext cx="714375" cy="412115"/>
            </a:xfrm>
            <a:custGeom>
              <a:avLst/>
              <a:gdLst/>
              <a:ahLst/>
              <a:cxnLst/>
              <a:rect l="l" t="t" r="r" b="b"/>
              <a:pathLst>
                <a:path w="714375" h="412114">
                  <a:moveTo>
                    <a:pt x="27432" y="411733"/>
                  </a:moveTo>
                  <a:lnTo>
                    <a:pt x="0" y="395859"/>
                  </a:lnTo>
                  <a:lnTo>
                    <a:pt x="686943" y="0"/>
                  </a:lnTo>
                  <a:lnTo>
                    <a:pt x="714375" y="15747"/>
                  </a:lnTo>
                  <a:lnTo>
                    <a:pt x="27432" y="411733"/>
                  </a:lnTo>
                  <a:close/>
                </a:path>
              </a:pathLst>
            </a:custGeom>
            <a:solidFill>
              <a:srgbClr val="D6D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486942" y="3682043"/>
              <a:ext cx="1007744" cy="724535"/>
            </a:xfrm>
            <a:custGeom>
              <a:avLst/>
              <a:gdLst/>
              <a:ahLst/>
              <a:cxnLst/>
              <a:rect l="l" t="t" r="r" b="b"/>
              <a:pathLst>
                <a:path w="1007745" h="724535">
                  <a:moveTo>
                    <a:pt x="886204" y="410975"/>
                  </a:moveTo>
                  <a:lnTo>
                    <a:pt x="297688" y="410975"/>
                  </a:lnTo>
                  <a:lnTo>
                    <a:pt x="303022" y="410721"/>
                  </a:lnTo>
                  <a:lnTo>
                    <a:pt x="308229" y="410213"/>
                  </a:lnTo>
                  <a:lnTo>
                    <a:pt x="361575" y="398176"/>
                  </a:lnTo>
                  <a:lnTo>
                    <a:pt x="971931" y="47882"/>
                  </a:lnTo>
                  <a:lnTo>
                    <a:pt x="1005382" y="12467"/>
                  </a:lnTo>
                  <a:lnTo>
                    <a:pt x="1007596" y="0"/>
                  </a:lnTo>
                  <a:lnTo>
                    <a:pt x="1007618" y="313820"/>
                  </a:lnTo>
                  <a:lnTo>
                    <a:pt x="1005382" y="326389"/>
                  </a:lnTo>
                  <a:lnTo>
                    <a:pt x="998680" y="338839"/>
                  </a:lnTo>
                  <a:lnTo>
                    <a:pt x="987526" y="350718"/>
                  </a:lnTo>
                  <a:lnTo>
                    <a:pt x="971931" y="361572"/>
                  </a:lnTo>
                  <a:lnTo>
                    <a:pt x="886204" y="410975"/>
                  </a:lnTo>
                  <a:close/>
                </a:path>
                <a:path w="1007745" h="724535">
                  <a:moveTo>
                    <a:pt x="297434" y="724411"/>
                  </a:moveTo>
                  <a:lnTo>
                    <a:pt x="291846" y="724411"/>
                  </a:lnTo>
                  <a:lnTo>
                    <a:pt x="274861" y="723522"/>
                  </a:lnTo>
                  <a:lnTo>
                    <a:pt x="230124" y="710187"/>
                  </a:lnTo>
                  <a:lnTo>
                    <a:pt x="25654" y="592331"/>
                  </a:lnTo>
                  <a:lnTo>
                    <a:pt x="0" y="555374"/>
                  </a:lnTo>
                  <a:lnTo>
                    <a:pt x="0" y="241684"/>
                  </a:lnTo>
                  <a:lnTo>
                    <a:pt x="1579" y="251942"/>
                  </a:lnTo>
                  <a:lnTo>
                    <a:pt x="6350" y="261639"/>
                  </a:lnTo>
                  <a:lnTo>
                    <a:pt x="14359" y="270599"/>
                  </a:lnTo>
                  <a:lnTo>
                    <a:pt x="25654" y="278641"/>
                  </a:lnTo>
                  <a:lnTo>
                    <a:pt x="228854" y="395862"/>
                  </a:lnTo>
                  <a:lnTo>
                    <a:pt x="229870" y="396624"/>
                  </a:lnTo>
                  <a:lnTo>
                    <a:pt x="243493" y="402938"/>
                  </a:lnTo>
                  <a:lnTo>
                    <a:pt x="258747" y="407419"/>
                  </a:lnTo>
                  <a:lnTo>
                    <a:pt x="275973" y="410213"/>
                  </a:lnTo>
                  <a:lnTo>
                    <a:pt x="277615" y="410213"/>
                  </a:lnTo>
                  <a:lnTo>
                    <a:pt x="292481" y="410975"/>
                  </a:lnTo>
                  <a:lnTo>
                    <a:pt x="886204" y="410975"/>
                  </a:lnTo>
                  <a:lnTo>
                    <a:pt x="377571" y="704091"/>
                  </a:lnTo>
                  <a:lnTo>
                    <a:pt x="361775" y="711807"/>
                  </a:lnTo>
                  <a:lnTo>
                    <a:pt x="344646" y="717617"/>
                  </a:lnTo>
                  <a:lnTo>
                    <a:pt x="326707" y="721522"/>
                  </a:lnTo>
                  <a:lnTo>
                    <a:pt x="302895" y="724157"/>
                  </a:lnTo>
                  <a:lnTo>
                    <a:pt x="297434" y="724411"/>
                  </a:lnTo>
                  <a:close/>
                </a:path>
              </a:pathLst>
            </a:custGeom>
            <a:solidFill>
              <a:srgbClr val="3B4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795298" y="3682637"/>
              <a:ext cx="699770" cy="723265"/>
            </a:xfrm>
            <a:custGeom>
              <a:avLst/>
              <a:gdLst/>
              <a:ahLst/>
              <a:cxnLst/>
              <a:rect l="l" t="t" r="r" b="b"/>
              <a:pathLst>
                <a:path w="699770" h="723264">
                  <a:moveTo>
                    <a:pt x="0" y="722927"/>
                  </a:moveTo>
                  <a:lnTo>
                    <a:pt x="0" y="409619"/>
                  </a:lnTo>
                  <a:lnTo>
                    <a:pt x="18385" y="407559"/>
                  </a:lnTo>
                  <a:lnTo>
                    <a:pt x="36305" y="403523"/>
                  </a:lnTo>
                  <a:lnTo>
                    <a:pt x="663702" y="47288"/>
                  </a:lnTo>
                  <a:lnTo>
                    <a:pt x="697170" y="11873"/>
                  </a:lnTo>
                  <a:lnTo>
                    <a:pt x="699262" y="0"/>
                  </a:lnTo>
                  <a:lnTo>
                    <a:pt x="699262" y="313226"/>
                  </a:lnTo>
                  <a:lnTo>
                    <a:pt x="679170" y="350123"/>
                  </a:lnTo>
                  <a:lnTo>
                    <a:pt x="69088" y="703497"/>
                  </a:lnTo>
                  <a:lnTo>
                    <a:pt x="18224" y="720927"/>
                  </a:lnTo>
                  <a:lnTo>
                    <a:pt x="0" y="722927"/>
                  </a:lnTo>
                  <a:close/>
                </a:path>
              </a:pathLst>
            </a:custGeom>
            <a:solidFill>
              <a:srgbClr val="2B3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889024" y="3811968"/>
              <a:ext cx="512445" cy="317500"/>
            </a:xfrm>
            <a:custGeom>
              <a:avLst/>
              <a:gdLst/>
              <a:ahLst/>
              <a:cxnLst/>
              <a:rect l="l" t="t" r="r" b="b"/>
              <a:pathLst>
                <a:path w="512445" h="317500">
                  <a:moveTo>
                    <a:pt x="0" y="316992"/>
                  </a:moveTo>
                  <a:lnTo>
                    <a:pt x="0" y="295147"/>
                  </a:lnTo>
                  <a:lnTo>
                    <a:pt x="511936" y="0"/>
                  </a:lnTo>
                  <a:lnTo>
                    <a:pt x="511936" y="21970"/>
                  </a:lnTo>
                  <a:lnTo>
                    <a:pt x="0" y="316992"/>
                  </a:lnTo>
                  <a:close/>
                </a:path>
              </a:pathLst>
            </a:custGeom>
            <a:solidFill>
              <a:srgbClr val="AEB1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46783" y="3890200"/>
              <a:ext cx="154177" cy="23748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88897" y="4096575"/>
              <a:ext cx="154178" cy="23723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076349" y="3981412"/>
              <a:ext cx="137287" cy="12798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538250" y="4044245"/>
              <a:ext cx="185420" cy="278765"/>
            </a:xfrm>
            <a:custGeom>
              <a:avLst/>
              <a:gdLst/>
              <a:ahLst/>
              <a:cxnLst/>
              <a:rect l="l" t="t" r="r" b="b"/>
              <a:pathLst>
                <a:path w="185420" h="278764">
                  <a:moveTo>
                    <a:pt x="168790" y="278268"/>
                  </a:moveTo>
                  <a:lnTo>
                    <a:pt x="27051" y="199522"/>
                  </a:lnTo>
                  <a:lnTo>
                    <a:pt x="2137" y="163268"/>
                  </a:lnTo>
                  <a:lnTo>
                    <a:pt x="0" y="148087"/>
                  </a:lnTo>
                  <a:lnTo>
                    <a:pt x="0" y="23627"/>
                  </a:lnTo>
                  <a:lnTo>
                    <a:pt x="2119" y="10878"/>
                  </a:lnTo>
                  <a:lnTo>
                    <a:pt x="7905" y="2784"/>
                  </a:lnTo>
                  <a:lnTo>
                    <a:pt x="16502" y="0"/>
                  </a:lnTo>
                  <a:lnTo>
                    <a:pt x="27051" y="3181"/>
                  </a:lnTo>
                  <a:lnTo>
                    <a:pt x="158241" y="78872"/>
                  </a:lnTo>
                  <a:lnTo>
                    <a:pt x="183155" y="115127"/>
                  </a:lnTo>
                  <a:lnTo>
                    <a:pt x="185292" y="130307"/>
                  </a:lnTo>
                  <a:lnTo>
                    <a:pt x="185292" y="254640"/>
                  </a:lnTo>
                  <a:lnTo>
                    <a:pt x="183173" y="267390"/>
                  </a:lnTo>
                  <a:lnTo>
                    <a:pt x="177386" y="275484"/>
                  </a:lnTo>
                  <a:lnTo>
                    <a:pt x="168790" y="278268"/>
                  </a:lnTo>
                  <a:close/>
                </a:path>
              </a:pathLst>
            </a:custGeom>
            <a:solidFill>
              <a:srgbClr val="5C72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60627" y="3499941"/>
              <a:ext cx="443865" cy="462915"/>
            </a:xfrm>
            <a:custGeom>
              <a:avLst/>
              <a:gdLst/>
              <a:ahLst/>
              <a:cxnLst/>
              <a:rect l="l" t="t" r="r" b="b"/>
              <a:pathLst>
                <a:path w="443865" h="462914">
                  <a:moveTo>
                    <a:pt x="443865" y="316611"/>
                  </a:moveTo>
                  <a:lnTo>
                    <a:pt x="439521" y="262013"/>
                  </a:lnTo>
                  <a:lnTo>
                    <a:pt x="427456" y="208584"/>
                  </a:lnTo>
                  <a:lnTo>
                    <a:pt x="409130" y="158000"/>
                  </a:lnTo>
                  <a:lnTo>
                    <a:pt x="385965" y="111975"/>
                  </a:lnTo>
                  <a:lnTo>
                    <a:pt x="359397" y="72237"/>
                  </a:lnTo>
                  <a:lnTo>
                    <a:pt x="330885" y="40474"/>
                  </a:lnTo>
                  <a:lnTo>
                    <a:pt x="322351" y="33985"/>
                  </a:lnTo>
                  <a:lnTo>
                    <a:pt x="301879" y="18415"/>
                  </a:lnTo>
                  <a:lnTo>
                    <a:pt x="283743" y="10566"/>
                  </a:lnTo>
                  <a:lnTo>
                    <a:pt x="283692" y="10160"/>
                  </a:lnTo>
                  <a:lnTo>
                    <a:pt x="278511" y="3556"/>
                  </a:lnTo>
                  <a:lnTo>
                    <a:pt x="275501" y="1041"/>
                  </a:lnTo>
                  <a:lnTo>
                    <a:pt x="272161" y="0"/>
                  </a:lnTo>
                  <a:lnTo>
                    <a:pt x="268478" y="0"/>
                  </a:lnTo>
                  <a:lnTo>
                    <a:pt x="261759" y="1041"/>
                  </a:lnTo>
                  <a:lnTo>
                    <a:pt x="254266" y="3937"/>
                  </a:lnTo>
                  <a:lnTo>
                    <a:pt x="245846" y="8242"/>
                  </a:lnTo>
                  <a:lnTo>
                    <a:pt x="237604" y="12877"/>
                  </a:lnTo>
                  <a:lnTo>
                    <a:pt x="236220" y="13462"/>
                  </a:lnTo>
                  <a:lnTo>
                    <a:pt x="235699" y="13970"/>
                  </a:lnTo>
                  <a:lnTo>
                    <a:pt x="199834" y="35915"/>
                  </a:lnTo>
                  <a:lnTo>
                    <a:pt x="163029" y="61417"/>
                  </a:lnTo>
                  <a:lnTo>
                    <a:pt x="127139" y="90093"/>
                  </a:lnTo>
                  <a:lnTo>
                    <a:pt x="93408" y="121958"/>
                  </a:lnTo>
                  <a:lnTo>
                    <a:pt x="63055" y="157010"/>
                  </a:lnTo>
                  <a:lnTo>
                    <a:pt x="37312" y="195262"/>
                  </a:lnTo>
                  <a:lnTo>
                    <a:pt x="17399" y="236702"/>
                  </a:lnTo>
                  <a:lnTo>
                    <a:pt x="4546" y="281330"/>
                  </a:lnTo>
                  <a:lnTo>
                    <a:pt x="12" y="329044"/>
                  </a:lnTo>
                  <a:lnTo>
                    <a:pt x="0" y="336664"/>
                  </a:lnTo>
                  <a:lnTo>
                    <a:pt x="6096" y="342760"/>
                  </a:lnTo>
                  <a:lnTo>
                    <a:pt x="20701" y="342760"/>
                  </a:lnTo>
                  <a:lnTo>
                    <a:pt x="26797" y="336664"/>
                  </a:lnTo>
                  <a:lnTo>
                    <a:pt x="26924" y="329044"/>
                  </a:lnTo>
                  <a:lnTo>
                    <a:pt x="33083" y="277558"/>
                  </a:lnTo>
                  <a:lnTo>
                    <a:pt x="50050" y="230047"/>
                  </a:lnTo>
                  <a:lnTo>
                    <a:pt x="75501" y="186664"/>
                  </a:lnTo>
                  <a:lnTo>
                    <a:pt x="107162" y="147574"/>
                  </a:lnTo>
                  <a:lnTo>
                    <a:pt x="142722" y="112903"/>
                  </a:lnTo>
                  <a:lnTo>
                    <a:pt x="179882" y="82804"/>
                  </a:lnTo>
                  <a:lnTo>
                    <a:pt x="199847" y="68922"/>
                  </a:lnTo>
                  <a:lnTo>
                    <a:pt x="190792" y="110451"/>
                  </a:lnTo>
                  <a:lnTo>
                    <a:pt x="185699" y="161937"/>
                  </a:lnTo>
                  <a:lnTo>
                    <a:pt x="183845" y="219938"/>
                  </a:lnTo>
                  <a:lnTo>
                    <a:pt x="183921" y="234962"/>
                  </a:lnTo>
                  <a:lnTo>
                    <a:pt x="184035" y="258826"/>
                  </a:lnTo>
                  <a:lnTo>
                    <a:pt x="184150" y="282651"/>
                  </a:lnTo>
                  <a:lnTo>
                    <a:pt x="185547" y="348234"/>
                  </a:lnTo>
                  <a:lnTo>
                    <a:pt x="186169" y="374154"/>
                  </a:lnTo>
                  <a:lnTo>
                    <a:pt x="186702" y="399669"/>
                  </a:lnTo>
                  <a:lnTo>
                    <a:pt x="187058" y="424599"/>
                  </a:lnTo>
                  <a:lnTo>
                    <a:pt x="187198" y="448818"/>
                  </a:lnTo>
                  <a:lnTo>
                    <a:pt x="187198" y="456298"/>
                  </a:lnTo>
                  <a:lnTo>
                    <a:pt x="193294" y="462394"/>
                  </a:lnTo>
                  <a:lnTo>
                    <a:pt x="208026" y="462394"/>
                  </a:lnTo>
                  <a:lnTo>
                    <a:pt x="214122" y="456298"/>
                  </a:lnTo>
                  <a:lnTo>
                    <a:pt x="214122" y="448818"/>
                  </a:lnTo>
                  <a:lnTo>
                    <a:pt x="213982" y="424599"/>
                  </a:lnTo>
                  <a:lnTo>
                    <a:pt x="213626" y="399415"/>
                  </a:lnTo>
                  <a:lnTo>
                    <a:pt x="213093" y="373761"/>
                  </a:lnTo>
                  <a:lnTo>
                    <a:pt x="212471" y="347713"/>
                  </a:lnTo>
                  <a:lnTo>
                    <a:pt x="211264" y="291807"/>
                  </a:lnTo>
                  <a:lnTo>
                    <a:pt x="211188" y="282651"/>
                  </a:lnTo>
                  <a:lnTo>
                    <a:pt x="210820" y="234962"/>
                  </a:lnTo>
                  <a:lnTo>
                    <a:pt x="212001" y="180047"/>
                  </a:lnTo>
                  <a:lnTo>
                    <a:pt x="215620" y="129921"/>
                  </a:lnTo>
                  <a:lnTo>
                    <a:pt x="222554" y="87477"/>
                  </a:lnTo>
                  <a:lnTo>
                    <a:pt x="249682" y="37084"/>
                  </a:lnTo>
                  <a:lnTo>
                    <a:pt x="253085" y="35839"/>
                  </a:lnTo>
                  <a:lnTo>
                    <a:pt x="246062" y="61163"/>
                  </a:lnTo>
                  <a:lnTo>
                    <a:pt x="245999" y="61417"/>
                  </a:lnTo>
                  <a:lnTo>
                    <a:pt x="232143" y="141617"/>
                  </a:lnTo>
                  <a:lnTo>
                    <a:pt x="229679" y="195262"/>
                  </a:lnTo>
                  <a:lnTo>
                    <a:pt x="229616" y="204343"/>
                  </a:lnTo>
                  <a:lnTo>
                    <a:pt x="235712" y="210439"/>
                  </a:lnTo>
                  <a:lnTo>
                    <a:pt x="250698" y="210439"/>
                  </a:lnTo>
                  <a:lnTo>
                    <a:pt x="256794" y="204343"/>
                  </a:lnTo>
                  <a:lnTo>
                    <a:pt x="256857" y="195262"/>
                  </a:lnTo>
                  <a:lnTo>
                    <a:pt x="259207" y="144284"/>
                  </a:lnTo>
                  <a:lnTo>
                    <a:pt x="265125" y="101307"/>
                  </a:lnTo>
                  <a:lnTo>
                    <a:pt x="272491" y="67614"/>
                  </a:lnTo>
                  <a:lnTo>
                    <a:pt x="279273" y="42913"/>
                  </a:lnTo>
                  <a:lnTo>
                    <a:pt x="280555" y="38315"/>
                  </a:lnTo>
                  <a:lnTo>
                    <a:pt x="288290" y="42037"/>
                  </a:lnTo>
                  <a:lnTo>
                    <a:pt x="318833" y="66522"/>
                  </a:lnTo>
                  <a:lnTo>
                    <a:pt x="348500" y="103225"/>
                  </a:lnTo>
                  <a:lnTo>
                    <a:pt x="375196" y="149364"/>
                  </a:lnTo>
                  <a:lnTo>
                    <a:pt x="396849" y="202158"/>
                  </a:lnTo>
                  <a:lnTo>
                    <a:pt x="411378" y="258826"/>
                  </a:lnTo>
                  <a:lnTo>
                    <a:pt x="416687" y="316611"/>
                  </a:lnTo>
                  <a:lnTo>
                    <a:pt x="416687" y="324091"/>
                  </a:lnTo>
                  <a:lnTo>
                    <a:pt x="422783" y="330187"/>
                  </a:lnTo>
                  <a:lnTo>
                    <a:pt x="437769" y="330187"/>
                  </a:lnTo>
                  <a:lnTo>
                    <a:pt x="443865" y="324091"/>
                  </a:lnTo>
                  <a:lnTo>
                    <a:pt x="443865" y="316611"/>
                  </a:lnTo>
                  <a:close/>
                </a:path>
              </a:pathLst>
            </a:custGeom>
            <a:solidFill>
              <a:srgbClr val="3B4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852153" y="2634491"/>
              <a:ext cx="2838449" cy="234314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033515" y="2737094"/>
              <a:ext cx="638174" cy="43814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66360" y="2756906"/>
              <a:ext cx="1447799" cy="89534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32832" y="3238490"/>
              <a:ext cx="638174" cy="43814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702552" y="2814799"/>
              <a:ext cx="761999" cy="43814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385619" y="1098680"/>
              <a:ext cx="3419474" cy="2552699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304913" y="3469262"/>
              <a:ext cx="314324" cy="314324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10339" y="4864674"/>
              <a:ext cx="3171824" cy="164782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282060" y="2840288"/>
              <a:ext cx="380999" cy="38099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61198" y="1168807"/>
              <a:ext cx="3295649" cy="2905124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44810" y="1010381"/>
              <a:ext cx="2105024" cy="283844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82541" y="1467328"/>
              <a:ext cx="1609724" cy="2314574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396483" y="5144766"/>
              <a:ext cx="4476749" cy="118109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877554" y="3077079"/>
              <a:ext cx="133349" cy="133349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1054030" y="5259197"/>
            <a:ext cx="2077720" cy="103505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14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Engineer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knows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section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track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server component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needs addressing.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70038" y="5707062"/>
            <a:ext cx="37782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Engineer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delivers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visit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fix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outcome.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249285" y="1603874"/>
            <a:ext cx="2199640" cy="50736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1880"/>
              </a:lnSpc>
              <a:spcBef>
                <a:spcPts val="19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Engineer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correct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parts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correct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tools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hand.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354060" y="3271130"/>
            <a:ext cx="2124075" cy="122174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20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Engineer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step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step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instructions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diagnose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troubleshoot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before resorting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spare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part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replacements.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073129" y="2744661"/>
            <a:ext cx="1416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4737" y="1019074"/>
            <a:ext cx="3157855" cy="210121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1925955" marR="5080">
              <a:lnSpc>
                <a:spcPts val="1880"/>
              </a:lnSpc>
              <a:spcBef>
                <a:spcPts val="570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Engineer receives detailed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reporting</a:t>
            </a:r>
            <a:r>
              <a:rPr sz="16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Fenix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Rail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Depot</a:t>
            </a:r>
            <a:r>
              <a:rPr sz="1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Control Systems.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30307" y="4984810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616955" y="526579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84694" y="1218949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solidFill>
                  <a:srgbClr val="BE1D2E"/>
                </a:solidFill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First</a:t>
            </a:r>
            <a:r>
              <a:rPr spc="-70" dirty="0"/>
              <a:t> </a:t>
            </a:r>
            <a:r>
              <a:rPr dirty="0"/>
              <a:t>Visit</a:t>
            </a:r>
            <a:r>
              <a:rPr spc="-70" dirty="0"/>
              <a:t> </a:t>
            </a:r>
            <a:r>
              <a:rPr dirty="0"/>
              <a:t>–</a:t>
            </a:r>
            <a:r>
              <a:rPr spc="-70" dirty="0"/>
              <a:t> </a:t>
            </a:r>
            <a:r>
              <a:rPr dirty="0"/>
              <a:t>First</a:t>
            </a:r>
            <a:r>
              <a:rPr spc="-65" dirty="0"/>
              <a:t> </a:t>
            </a:r>
            <a:r>
              <a:rPr spc="-25" dirty="0"/>
              <a:t>Fix</a:t>
            </a:r>
          </a:p>
        </p:txBody>
      </p:sp>
      <p:grpSp>
        <p:nvGrpSpPr>
          <p:cNvPr id="42" name="object 42"/>
          <p:cNvGrpSpPr/>
          <p:nvPr/>
        </p:nvGrpSpPr>
        <p:grpSpPr>
          <a:xfrm>
            <a:off x="3655884" y="2369029"/>
            <a:ext cx="3239770" cy="3101975"/>
            <a:chOff x="3655884" y="2369029"/>
            <a:chExt cx="3239770" cy="3101975"/>
          </a:xfrm>
        </p:grpSpPr>
        <p:sp>
          <p:nvSpPr>
            <p:cNvPr id="43" name="object 43"/>
            <p:cNvSpPr/>
            <p:nvPr/>
          </p:nvSpPr>
          <p:spPr>
            <a:xfrm>
              <a:off x="3889024" y="2388085"/>
              <a:ext cx="2987675" cy="737235"/>
            </a:xfrm>
            <a:custGeom>
              <a:avLst/>
              <a:gdLst/>
              <a:ahLst/>
              <a:cxnLst/>
              <a:rect l="l" t="t" r="r" b="b"/>
              <a:pathLst>
                <a:path w="2987675" h="737235">
                  <a:moveTo>
                    <a:pt x="0" y="0"/>
                  </a:moveTo>
                  <a:lnTo>
                    <a:pt x="2987085" y="737172"/>
                  </a:lnTo>
                </a:path>
              </a:pathLst>
            </a:custGeom>
            <a:ln w="380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655884" y="2388079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>
                  <a:moveTo>
                    <a:pt x="0" y="0"/>
                  </a:moveTo>
                  <a:lnTo>
                    <a:pt x="243739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007665" y="3188910"/>
              <a:ext cx="1336675" cy="2263140"/>
            </a:xfrm>
            <a:custGeom>
              <a:avLst/>
              <a:gdLst/>
              <a:ahLst/>
              <a:cxnLst/>
              <a:rect l="l" t="t" r="r" b="b"/>
              <a:pathLst>
                <a:path w="1336675" h="2263140">
                  <a:moveTo>
                    <a:pt x="0" y="2262882"/>
                  </a:moveTo>
                  <a:lnTo>
                    <a:pt x="1336602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893282" y="5452545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>
                  <a:moveTo>
                    <a:pt x="114357" y="0"/>
                  </a:moveTo>
                  <a:lnTo>
                    <a:pt x="0" y="0"/>
                  </a:lnTo>
                </a:path>
              </a:pathLst>
            </a:custGeom>
            <a:ln w="367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32400"/>
            <a:ext cx="12192000" cy="6626225"/>
            <a:chOff x="0" y="232400"/>
            <a:chExt cx="12192000" cy="66262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95809" y="6072568"/>
              <a:ext cx="2084903" cy="68131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30906"/>
              <a:ext cx="12191999" cy="562709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9735350" y="5014772"/>
              <a:ext cx="431800" cy="290195"/>
            </a:xfrm>
            <a:custGeom>
              <a:avLst/>
              <a:gdLst/>
              <a:ahLst/>
              <a:cxnLst/>
              <a:rect l="l" t="t" r="r" b="b"/>
              <a:pathLst>
                <a:path w="431800" h="290195">
                  <a:moveTo>
                    <a:pt x="176860" y="282295"/>
                  </a:moveTo>
                  <a:lnTo>
                    <a:pt x="152920" y="271691"/>
                  </a:lnTo>
                  <a:lnTo>
                    <a:pt x="120599" y="263906"/>
                  </a:lnTo>
                  <a:lnTo>
                    <a:pt x="78994" y="261264"/>
                  </a:lnTo>
                  <a:lnTo>
                    <a:pt x="27165" y="266077"/>
                  </a:lnTo>
                  <a:lnTo>
                    <a:pt x="16306" y="267855"/>
                  </a:lnTo>
                  <a:lnTo>
                    <a:pt x="16306" y="23317"/>
                  </a:lnTo>
                  <a:lnTo>
                    <a:pt x="11925" y="23279"/>
                  </a:lnTo>
                  <a:lnTo>
                    <a:pt x="6121" y="23418"/>
                  </a:lnTo>
                  <a:lnTo>
                    <a:pt x="0" y="23685"/>
                  </a:lnTo>
                  <a:lnTo>
                    <a:pt x="0" y="289610"/>
                  </a:lnTo>
                  <a:lnTo>
                    <a:pt x="27127" y="281584"/>
                  </a:lnTo>
                  <a:lnTo>
                    <a:pt x="66814" y="274904"/>
                  </a:lnTo>
                  <a:lnTo>
                    <a:pt x="117322" y="273761"/>
                  </a:lnTo>
                  <a:lnTo>
                    <a:pt x="176860" y="282295"/>
                  </a:lnTo>
                  <a:close/>
                </a:path>
                <a:path w="431800" h="290195">
                  <a:moveTo>
                    <a:pt x="206425" y="43776"/>
                  </a:moveTo>
                  <a:lnTo>
                    <a:pt x="193268" y="30581"/>
                  </a:lnTo>
                  <a:lnTo>
                    <a:pt x="162826" y="12750"/>
                  </a:lnTo>
                  <a:lnTo>
                    <a:pt x="111315" y="38"/>
                  </a:lnTo>
                  <a:lnTo>
                    <a:pt x="35013" y="2235"/>
                  </a:lnTo>
                  <a:lnTo>
                    <a:pt x="35013" y="246011"/>
                  </a:lnTo>
                  <a:lnTo>
                    <a:pt x="48196" y="244411"/>
                  </a:lnTo>
                  <a:lnTo>
                    <a:pt x="60794" y="243306"/>
                  </a:lnTo>
                  <a:lnTo>
                    <a:pt x="72834" y="242658"/>
                  </a:lnTo>
                  <a:lnTo>
                    <a:pt x="84315" y="242455"/>
                  </a:lnTo>
                  <a:lnTo>
                    <a:pt x="128244" y="245960"/>
                  </a:lnTo>
                  <a:lnTo>
                    <a:pt x="162636" y="254876"/>
                  </a:lnTo>
                  <a:lnTo>
                    <a:pt x="188379" y="266877"/>
                  </a:lnTo>
                  <a:lnTo>
                    <a:pt x="206425" y="279565"/>
                  </a:lnTo>
                  <a:lnTo>
                    <a:pt x="206425" y="43776"/>
                  </a:lnTo>
                  <a:close/>
                </a:path>
                <a:path w="431800" h="290195">
                  <a:moveTo>
                    <a:pt x="396532" y="2235"/>
                  </a:moveTo>
                  <a:lnTo>
                    <a:pt x="320205" y="0"/>
                  </a:lnTo>
                  <a:lnTo>
                    <a:pt x="268732" y="12687"/>
                  </a:lnTo>
                  <a:lnTo>
                    <a:pt x="238302" y="30530"/>
                  </a:lnTo>
                  <a:lnTo>
                    <a:pt x="225120" y="43776"/>
                  </a:lnTo>
                  <a:lnTo>
                    <a:pt x="225120" y="279565"/>
                  </a:lnTo>
                  <a:lnTo>
                    <a:pt x="248348" y="263994"/>
                  </a:lnTo>
                  <a:lnTo>
                    <a:pt x="283514" y="250304"/>
                  </a:lnTo>
                  <a:lnTo>
                    <a:pt x="332346" y="242849"/>
                  </a:lnTo>
                  <a:lnTo>
                    <a:pt x="396532" y="246011"/>
                  </a:lnTo>
                  <a:lnTo>
                    <a:pt x="396532" y="2235"/>
                  </a:lnTo>
                  <a:close/>
                </a:path>
                <a:path w="431800" h="290195">
                  <a:moveTo>
                    <a:pt x="431533" y="23685"/>
                  </a:moveTo>
                  <a:lnTo>
                    <a:pt x="425411" y="23418"/>
                  </a:lnTo>
                  <a:lnTo>
                    <a:pt x="419608" y="23279"/>
                  </a:lnTo>
                  <a:lnTo>
                    <a:pt x="415226" y="23317"/>
                  </a:lnTo>
                  <a:lnTo>
                    <a:pt x="415226" y="267855"/>
                  </a:lnTo>
                  <a:lnTo>
                    <a:pt x="404368" y="266077"/>
                  </a:lnTo>
                  <a:lnTo>
                    <a:pt x="352475" y="261251"/>
                  </a:lnTo>
                  <a:lnTo>
                    <a:pt x="310819" y="263893"/>
                  </a:lnTo>
                  <a:lnTo>
                    <a:pt x="278498" y="271691"/>
                  </a:lnTo>
                  <a:lnTo>
                    <a:pt x="254571" y="282321"/>
                  </a:lnTo>
                  <a:lnTo>
                    <a:pt x="314147" y="273761"/>
                  </a:lnTo>
                  <a:lnTo>
                    <a:pt x="364667" y="274904"/>
                  </a:lnTo>
                  <a:lnTo>
                    <a:pt x="404393" y="281584"/>
                  </a:lnTo>
                  <a:lnTo>
                    <a:pt x="431533" y="289610"/>
                  </a:lnTo>
                  <a:lnTo>
                    <a:pt x="431533" y="2368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15326" y="4742201"/>
              <a:ext cx="3742054" cy="2057400"/>
            </a:xfrm>
            <a:custGeom>
              <a:avLst/>
              <a:gdLst/>
              <a:ahLst/>
              <a:cxnLst/>
              <a:rect l="l" t="t" r="r" b="b"/>
              <a:pathLst>
                <a:path w="3742054" h="2057400">
                  <a:moveTo>
                    <a:pt x="3741821" y="2057399"/>
                  </a:moveTo>
                  <a:lnTo>
                    <a:pt x="0" y="2057399"/>
                  </a:lnTo>
                  <a:lnTo>
                    <a:pt x="0" y="0"/>
                  </a:lnTo>
                  <a:lnTo>
                    <a:pt x="3741821" y="0"/>
                  </a:lnTo>
                  <a:lnTo>
                    <a:pt x="3741821" y="2057399"/>
                  </a:lnTo>
                  <a:close/>
                </a:path>
              </a:pathLst>
            </a:custGeom>
            <a:solidFill>
              <a:srgbClr val="2011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990">
              <a:lnSpc>
                <a:spcPct val="100000"/>
              </a:lnSpc>
              <a:spcBef>
                <a:spcPts val="95"/>
              </a:spcBef>
            </a:pPr>
            <a:r>
              <a:rPr dirty="0"/>
              <a:t>Core</a:t>
            </a:r>
            <a:r>
              <a:rPr spc="-80" dirty="0"/>
              <a:t> </a:t>
            </a:r>
            <a:r>
              <a:rPr spc="-10" dirty="0"/>
              <a:t>Benefits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85693" y="5569330"/>
            <a:ext cx="23329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367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Inventory</a:t>
            </a:r>
            <a:r>
              <a:rPr sz="1800" spc="-3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of</a:t>
            </a:r>
            <a:r>
              <a:rPr sz="1800" spc="-3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all</a:t>
            </a:r>
            <a:r>
              <a:rPr sz="1800" spc="-3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depot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management</a:t>
            </a:r>
            <a:r>
              <a:rPr sz="1800" spc="-10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equipment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2729" y="2055748"/>
            <a:ext cx="2515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965" marR="5080" indent="-889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On</a:t>
            </a:r>
            <a:r>
              <a:rPr sz="1800" spc="-2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same</a:t>
            </a:r>
            <a:r>
              <a:rPr sz="1800" spc="-1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visit</a:t>
            </a:r>
            <a:r>
              <a:rPr sz="1800" spc="-1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engineer</a:t>
            </a:r>
            <a:r>
              <a:rPr sz="1800" spc="-1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4A4529"/>
                </a:solidFill>
                <a:latin typeface="Calibri"/>
                <a:cs typeface="Calibri"/>
              </a:rPr>
              <a:t>will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also</a:t>
            </a:r>
            <a:r>
              <a:rPr sz="1800" spc="-3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address</a:t>
            </a:r>
            <a:r>
              <a:rPr sz="1800" spc="-3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other</a:t>
            </a:r>
            <a:r>
              <a:rPr sz="1800" spc="-3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issues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88157" y="3780278"/>
            <a:ext cx="25387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5930" marR="5080" indent="-44386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Reduce/Avoid</a:t>
            </a:r>
            <a:r>
              <a:rPr sz="1800" spc="-10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unnecessary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network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rail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fines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78462" y="5576951"/>
            <a:ext cx="2112645" cy="57213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642620" marR="5080" indent="-630555">
              <a:lnSpc>
                <a:spcPts val="2140"/>
              </a:lnSpc>
              <a:spcBef>
                <a:spcPts val="185"/>
              </a:spcBef>
            </a:pP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Improve</a:t>
            </a:r>
            <a:r>
              <a:rPr sz="1800" spc="-7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knowledge</a:t>
            </a:r>
            <a:r>
              <a:rPr sz="1800" spc="-7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4A4529"/>
                </a:solidFill>
                <a:latin typeface="Calibri"/>
                <a:cs typeface="Calibri"/>
              </a:rPr>
              <a:t>of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operators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06514" y="2122681"/>
            <a:ext cx="2658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Reduce</a:t>
            </a:r>
            <a:r>
              <a:rPr sz="1800" spc="-2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cost</a:t>
            </a:r>
            <a:r>
              <a:rPr sz="1800" spc="-2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of</a:t>
            </a:r>
            <a:r>
              <a:rPr sz="1800" spc="-2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maintenance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90852" y="3780278"/>
            <a:ext cx="249745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30"/>
              </a:lnSpc>
              <a:spcBef>
                <a:spcPts val="100"/>
              </a:spcBef>
            </a:pP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Visibility</a:t>
            </a:r>
            <a:r>
              <a:rPr sz="1800" spc="-2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of</a:t>
            </a:r>
            <a:r>
              <a:rPr sz="1800" spc="-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previously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30"/>
              </a:lnSpc>
            </a:pP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‘undetectable’</a:t>
            </a:r>
            <a:r>
              <a:rPr sz="1800" spc="1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track</a:t>
            </a:r>
            <a:r>
              <a:rPr sz="1800" spc="1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issues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70210" y="2042671"/>
            <a:ext cx="27273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95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Ensure</a:t>
            </a:r>
            <a:r>
              <a:rPr sz="1800" spc="-3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trains</a:t>
            </a:r>
            <a:r>
              <a:rPr sz="1800" spc="-3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leave</a:t>
            </a:r>
            <a:r>
              <a:rPr sz="1800" spc="-3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depot</a:t>
            </a:r>
            <a:r>
              <a:rPr sz="1800" spc="-3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4A4529"/>
                </a:solidFill>
                <a:latin typeface="Calibri"/>
                <a:cs typeface="Calibri"/>
              </a:rPr>
              <a:t>on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time</a:t>
            </a:r>
            <a:r>
              <a:rPr sz="1800" spc="-2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to</a:t>
            </a:r>
            <a:r>
              <a:rPr sz="1800" spc="-2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avoid</a:t>
            </a:r>
            <a:r>
              <a:rPr sz="1800" spc="-15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network</a:t>
            </a:r>
            <a:r>
              <a:rPr sz="1800" spc="-2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delays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42763" y="3882203"/>
            <a:ext cx="28511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Improve</a:t>
            </a:r>
            <a:r>
              <a:rPr sz="1800" spc="-6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A4529"/>
                </a:solidFill>
                <a:latin typeface="Calibri"/>
                <a:cs typeface="Calibri"/>
              </a:rPr>
              <a:t>customer</a:t>
            </a:r>
            <a:r>
              <a:rPr sz="1800" spc="-60" dirty="0">
                <a:solidFill>
                  <a:srgbClr val="4A45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A4529"/>
                </a:solidFill>
                <a:latin typeface="Calibri"/>
                <a:cs typeface="Calibri"/>
              </a:rPr>
              <a:t>satisfaction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32400"/>
            <a:ext cx="11023600" cy="6287135"/>
            <a:chOff x="0" y="232400"/>
            <a:chExt cx="11023600" cy="628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61175"/>
              <a:ext cx="2884293" cy="62579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32400"/>
              <a:ext cx="11023596" cy="86677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95"/>
              </a:spcBef>
            </a:pPr>
            <a:r>
              <a:rPr dirty="0"/>
              <a:t>Cost</a:t>
            </a:r>
            <a:r>
              <a:rPr spc="30" dirty="0"/>
              <a:t> </a:t>
            </a:r>
            <a:r>
              <a:rPr dirty="0"/>
              <a:t>Saving</a:t>
            </a:r>
            <a:r>
              <a:rPr spc="35" dirty="0"/>
              <a:t> </a:t>
            </a:r>
            <a:r>
              <a:rPr spc="-10" dirty="0"/>
              <a:t>Benifits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618797" y="1205638"/>
            <a:ext cx="367030" cy="5285740"/>
            <a:chOff x="1618797" y="1205638"/>
            <a:chExt cx="367030" cy="5285740"/>
          </a:xfrm>
        </p:grpSpPr>
        <p:sp>
          <p:nvSpPr>
            <p:cNvPr id="7" name="object 7"/>
            <p:cNvSpPr/>
            <p:nvPr/>
          </p:nvSpPr>
          <p:spPr>
            <a:xfrm>
              <a:off x="1637847" y="1224689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30">
                  <a:moveTo>
                    <a:pt x="164224" y="328449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37847" y="1224688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30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37847" y="1746237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30">
                  <a:moveTo>
                    <a:pt x="164224" y="328449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37847" y="1746236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30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37847" y="2267785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30">
                  <a:moveTo>
                    <a:pt x="164224" y="328449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37847" y="2267784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30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37847" y="2789333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30">
                  <a:moveTo>
                    <a:pt x="164224" y="328449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37847" y="2789333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30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37847" y="3310881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224" y="328449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37847" y="3310881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37847" y="3832429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224" y="328449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637847" y="3832429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37847" y="4353977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224" y="328449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37847" y="4353977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37847" y="4999211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224" y="328449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37847" y="4999211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37847" y="5623615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224" y="328450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4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4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37847" y="5623616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37847" y="6143832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224" y="328450"/>
                  </a:moveTo>
                  <a:lnTo>
                    <a:pt x="120567" y="322583"/>
                  </a:lnTo>
                  <a:lnTo>
                    <a:pt x="81337" y="306028"/>
                  </a:lnTo>
                  <a:lnTo>
                    <a:pt x="48100" y="280349"/>
                  </a:lnTo>
                  <a:lnTo>
                    <a:pt x="22421" y="247112"/>
                  </a:lnTo>
                  <a:lnTo>
                    <a:pt x="5866" y="207882"/>
                  </a:lnTo>
                  <a:lnTo>
                    <a:pt x="0" y="164225"/>
                  </a:lnTo>
                  <a:lnTo>
                    <a:pt x="5866" y="120567"/>
                  </a:lnTo>
                  <a:lnTo>
                    <a:pt x="22421" y="81337"/>
                  </a:lnTo>
                  <a:lnTo>
                    <a:pt x="48100" y="48100"/>
                  </a:lnTo>
                  <a:lnTo>
                    <a:pt x="81337" y="22421"/>
                  </a:lnTo>
                  <a:lnTo>
                    <a:pt x="120567" y="5866"/>
                  </a:lnTo>
                  <a:lnTo>
                    <a:pt x="164224" y="0"/>
                  </a:lnTo>
                  <a:lnTo>
                    <a:pt x="207882" y="5866"/>
                  </a:lnTo>
                  <a:lnTo>
                    <a:pt x="247112" y="22421"/>
                  </a:lnTo>
                  <a:lnTo>
                    <a:pt x="280349" y="48100"/>
                  </a:lnTo>
                  <a:lnTo>
                    <a:pt x="306028" y="81337"/>
                  </a:lnTo>
                  <a:lnTo>
                    <a:pt x="322583" y="120567"/>
                  </a:lnTo>
                  <a:lnTo>
                    <a:pt x="328449" y="164225"/>
                  </a:lnTo>
                  <a:lnTo>
                    <a:pt x="322583" y="207882"/>
                  </a:lnTo>
                  <a:lnTo>
                    <a:pt x="306028" y="247112"/>
                  </a:lnTo>
                  <a:lnTo>
                    <a:pt x="280349" y="280349"/>
                  </a:lnTo>
                  <a:lnTo>
                    <a:pt x="247112" y="306028"/>
                  </a:lnTo>
                  <a:lnTo>
                    <a:pt x="207882" y="322583"/>
                  </a:lnTo>
                  <a:lnTo>
                    <a:pt x="164224" y="3284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37847" y="6143832"/>
              <a:ext cx="328930" cy="328930"/>
            </a:xfrm>
            <a:custGeom>
              <a:avLst/>
              <a:gdLst/>
              <a:ahLst/>
              <a:cxnLst/>
              <a:rect l="l" t="t" r="r" b="b"/>
              <a:pathLst>
                <a:path w="328930" h="328929">
                  <a:moveTo>
                    <a:pt x="164171" y="0"/>
                  </a:moveTo>
                  <a:lnTo>
                    <a:pt x="120528" y="5864"/>
                  </a:lnTo>
                  <a:lnTo>
                    <a:pt x="81311" y="22414"/>
                  </a:lnTo>
                  <a:lnTo>
                    <a:pt x="48084" y="48084"/>
                  </a:lnTo>
                  <a:lnTo>
                    <a:pt x="22414" y="81311"/>
                  </a:lnTo>
                  <a:lnTo>
                    <a:pt x="5864" y="120528"/>
                  </a:lnTo>
                  <a:lnTo>
                    <a:pt x="0" y="164171"/>
                  </a:lnTo>
                  <a:lnTo>
                    <a:pt x="5864" y="207814"/>
                  </a:lnTo>
                  <a:lnTo>
                    <a:pt x="22414" y="247032"/>
                  </a:lnTo>
                  <a:lnTo>
                    <a:pt x="48084" y="280258"/>
                  </a:lnTo>
                  <a:lnTo>
                    <a:pt x="81311" y="305928"/>
                  </a:lnTo>
                  <a:lnTo>
                    <a:pt x="120528" y="322478"/>
                  </a:lnTo>
                  <a:lnTo>
                    <a:pt x="164171" y="328343"/>
                  </a:lnTo>
                  <a:lnTo>
                    <a:pt x="207814" y="322478"/>
                  </a:lnTo>
                  <a:lnTo>
                    <a:pt x="247032" y="305928"/>
                  </a:lnTo>
                  <a:lnTo>
                    <a:pt x="280258" y="280258"/>
                  </a:lnTo>
                  <a:lnTo>
                    <a:pt x="305928" y="247032"/>
                  </a:lnTo>
                  <a:lnTo>
                    <a:pt x="322478" y="207814"/>
                  </a:lnTo>
                  <a:lnTo>
                    <a:pt x="328343" y="164171"/>
                  </a:lnTo>
                  <a:lnTo>
                    <a:pt x="322478" y="120528"/>
                  </a:lnTo>
                  <a:lnTo>
                    <a:pt x="305928" y="81311"/>
                  </a:lnTo>
                  <a:lnTo>
                    <a:pt x="280258" y="48084"/>
                  </a:lnTo>
                  <a:lnTo>
                    <a:pt x="247032" y="22414"/>
                  </a:lnTo>
                  <a:lnTo>
                    <a:pt x="207814" y="5864"/>
                  </a:lnTo>
                  <a:lnTo>
                    <a:pt x="164171" y="0"/>
                  </a:lnTo>
                </a:path>
              </a:pathLst>
            </a:custGeom>
            <a:ln w="38099">
              <a:solidFill>
                <a:srgbClr val="1F12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114055" y="1135579"/>
            <a:ext cx="7214870" cy="240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Calibri"/>
                <a:cs typeface="Calibri"/>
              </a:rPr>
              <a:t>Reduced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reactive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maintenance: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Reduced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number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reactive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call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outs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gives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reduced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14055" y="1245454"/>
            <a:ext cx="7216775" cy="525780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400" b="1" dirty="0">
                <a:latin typeface="Calibri"/>
                <a:cs typeface="Calibri"/>
              </a:rPr>
              <a:t>annual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cost.</a:t>
            </a:r>
            <a:endParaRPr sz="1400">
              <a:latin typeface="Calibri"/>
              <a:cs typeface="Calibri"/>
            </a:endParaRPr>
          </a:p>
          <a:p>
            <a:pPr marL="12700" marR="597535">
              <a:lnSpc>
                <a:spcPts val="1639"/>
              </a:lnSpc>
              <a:spcBef>
                <a:spcPts val="869"/>
              </a:spcBef>
            </a:pPr>
            <a:r>
              <a:rPr sz="1400" b="1" dirty="0">
                <a:latin typeface="Calibri"/>
                <a:cs typeface="Calibri"/>
              </a:rPr>
              <a:t>Reduced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downtime: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Less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system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failures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eliminates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/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reduces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operational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down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time</a:t>
            </a:r>
            <a:r>
              <a:rPr sz="1400" b="1" spc="-25" dirty="0">
                <a:latin typeface="Calibri"/>
                <a:cs typeface="Calibri"/>
              </a:rPr>
              <a:t> and </a:t>
            </a:r>
            <a:r>
              <a:rPr sz="1400" b="1" dirty="0">
                <a:latin typeface="Calibri"/>
                <a:cs typeface="Calibri"/>
              </a:rPr>
              <a:t>associated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management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effort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and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staffing.</a:t>
            </a:r>
            <a:endParaRPr sz="1400">
              <a:latin typeface="Calibri"/>
              <a:cs typeface="Calibri"/>
            </a:endParaRPr>
          </a:p>
          <a:p>
            <a:pPr marL="12700" marR="207010">
              <a:lnSpc>
                <a:spcPts val="1639"/>
              </a:lnSpc>
              <a:spcBef>
                <a:spcPts val="855"/>
              </a:spcBef>
            </a:pPr>
            <a:r>
              <a:rPr sz="1400" b="1" dirty="0">
                <a:latin typeface="Calibri"/>
                <a:cs typeface="Calibri"/>
              </a:rPr>
              <a:t>Enhanced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safety: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Less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system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failures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eliminates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/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reduces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operational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down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time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and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reduces </a:t>
            </a:r>
            <a:r>
              <a:rPr sz="1400" b="1" dirty="0">
                <a:latin typeface="Calibri"/>
                <a:cs typeface="Calibri"/>
              </a:rPr>
              <a:t>the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likelihood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safety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incident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occurring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whilst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in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degraded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mode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working.</a:t>
            </a:r>
            <a:endParaRPr sz="1400">
              <a:latin typeface="Calibri"/>
              <a:cs typeface="Calibri"/>
            </a:endParaRPr>
          </a:p>
          <a:p>
            <a:pPr marL="12700" marR="298450">
              <a:lnSpc>
                <a:spcPts val="1639"/>
              </a:lnSpc>
              <a:spcBef>
                <a:spcPts val="850"/>
              </a:spcBef>
            </a:pPr>
            <a:r>
              <a:rPr sz="1400" b="1" dirty="0">
                <a:latin typeface="Calibri"/>
                <a:cs typeface="Calibri"/>
              </a:rPr>
              <a:t>Reduced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reactive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maintenance: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Reactive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callouts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are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resolved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more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quickly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25" dirty="0">
                <a:latin typeface="Calibri"/>
                <a:cs typeface="Calibri"/>
              </a:rPr>
              <a:t>and </a:t>
            </a:r>
            <a:r>
              <a:rPr sz="1400" b="1" dirty="0">
                <a:latin typeface="Calibri"/>
                <a:cs typeface="Calibri"/>
              </a:rPr>
              <a:t>reduces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operational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downtime,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saving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/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reducing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TOC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/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FOC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train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delay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penalty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fines.</a:t>
            </a:r>
            <a:endParaRPr sz="1400">
              <a:latin typeface="Calibri"/>
              <a:cs typeface="Calibri"/>
            </a:endParaRPr>
          </a:p>
          <a:p>
            <a:pPr marL="12700" marR="385445">
              <a:lnSpc>
                <a:spcPts val="1639"/>
              </a:lnSpc>
              <a:spcBef>
                <a:spcPts val="855"/>
              </a:spcBef>
            </a:pPr>
            <a:r>
              <a:rPr sz="1400" b="1" dirty="0">
                <a:latin typeface="Calibri"/>
                <a:cs typeface="Calibri"/>
              </a:rPr>
              <a:t>Reduced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overall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costs: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Optimisation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spares,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less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wastage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gives </a:t>
            </a:r>
            <a:r>
              <a:rPr sz="1400" b="1" dirty="0">
                <a:latin typeface="Calibri"/>
                <a:cs typeface="Calibri"/>
              </a:rPr>
              <a:t>reduced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annual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cost.</a:t>
            </a:r>
            <a:endParaRPr sz="1400">
              <a:latin typeface="Calibri"/>
              <a:cs typeface="Calibri"/>
            </a:endParaRPr>
          </a:p>
          <a:p>
            <a:pPr marL="12700" marR="342265">
              <a:lnSpc>
                <a:spcPts val="1639"/>
              </a:lnSpc>
              <a:spcBef>
                <a:spcPts val="850"/>
              </a:spcBef>
            </a:pPr>
            <a:r>
              <a:rPr sz="1400" b="1" dirty="0">
                <a:latin typeface="Calibri"/>
                <a:cs typeface="Calibri"/>
              </a:rPr>
              <a:t>Improved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budget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planning: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Annual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costs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are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known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in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advance,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reduced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risk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25" dirty="0">
                <a:latin typeface="Calibri"/>
                <a:cs typeface="Calibri"/>
              </a:rPr>
              <a:t>of </a:t>
            </a:r>
            <a:r>
              <a:rPr sz="1400" b="1" dirty="0">
                <a:latin typeface="Calibri"/>
                <a:cs typeface="Calibri"/>
              </a:rPr>
              <a:t>going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overbudget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and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having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to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transfer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budgets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from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elsewhere.</a:t>
            </a:r>
            <a:endParaRPr sz="1400">
              <a:latin typeface="Calibri"/>
              <a:cs typeface="Calibri"/>
            </a:endParaRPr>
          </a:p>
          <a:p>
            <a:pPr marL="12700" marR="220979">
              <a:lnSpc>
                <a:spcPts val="1639"/>
              </a:lnSpc>
              <a:spcBef>
                <a:spcPts val="855"/>
              </a:spcBef>
            </a:pPr>
            <a:r>
              <a:rPr sz="1400" b="1" dirty="0">
                <a:latin typeface="Calibri"/>
                <a:cs typeface="Calibri"/>
              </a:rPr>
              <a:t>Improved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asset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reliability: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System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failures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will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be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less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significant,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reducing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operational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25" dirty="0">
                <a:latin typeface="Calibri"/>
                <a:cs typeface="Calibri"/>
              </a:rPr>
              <a:t>and </a:t>
            </a:r>
            <a:r>
              <a:rPr sz="1400" b="1" dirty="0">
                <a:latin typeface="Calibri"/>
                <a:cs typeface="Calibri"/>
              </a:rPr>
              <a:t>cost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impact.</a:t>
            </a:r>
            <a:endParaRPr sz="1400">
              <a:latin typeface="Calibri"/>
              <a:cs typeface="Calibri"/>
            </a:endParaRPr>
          </a:p>
          <a:p>
            <a:pPr marL="12700" marR="125730">
              <a:lnSpc>
                <a:spcPts val="1639"/>
              </a:lnSpc>
              <a:spcBef>
                <a:spcPts val="850"/>
              </a:spcBef>
            </a:pPr>
            <a:r>
              <a:rPr sz="1400" b="1" dirty="0">
                <a:latin typeface="Calibri"/>
                <a:cs typeface="Calibri"/>
              </a:rPr>
              <a:t>Increased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lifespan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assets: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Regular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inspections,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services,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and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repairs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are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scheduled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in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advance </a:t>
            </a:r>
            <a:r>
              <a:rPr sz="1400" b="1" dirty="0">
                <a:latin typeface="Calibri"/>
                <a:cs typeface="Calibri"/>
              </a:rPr>
              <a:t>to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maintain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condition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system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and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equipment,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thereby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extending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lifespan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25" dirty="0">
                <a:latin typeface="Calibri"/>
                <a:cs typeface="Calibri"/>
              </a:rPr>
              <a:t> the </a:t>
            </a:r>
            <a:r>
              <a:rPr sz="1400" b="1" spc="-10" dirty="0">
                <a:latin typeface="Calibri"/>
                <a:cs typeface="Calibri"/>
              </a:rPr>
              <a:t>assets.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ts val="1639"/>
              </a:lnSpc>
              <a:spcBef>
                <a:spcPts val="815"/>
              </a:spcBef>
            </a:pPr>
            <a:r>
              <a:rPr sz="1400" b="1" dirty="0">
                <a:latin typeface="Calibri"/>
                <a:cs typeface="Calibri"/>
              </a:rPr>
              <a:t>Improved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productivity: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Reduced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downtime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and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improved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asset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reliability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contribute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to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increased productivity.</a:t>
            </a:r>
            <a:endParaRPr sz="1400">
              <a:latin typeface="Calibri"/>
              <a:cs typeface="Calibri"/>
            </a:endParaRPr>
          </a:p>
          <a:p>
            <a:pPr marL="12700" marR="119380">
              <a:lnSpc>
                <a:spcPts val="1639"/>
              </a:lnSpc>
              <a:spcBef>
                <a:spcPts val="820"/>
              </a:spcBef>
            </a:pPr>
            <a:r>
              <a:rPr sz="1400" b="1" dirty="0">
                <a:latin typeface="Calibri"/>
                <a:cs typeface="Calibri"/>
              </a:rPr>
              <a:t>Improved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asset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performance: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Regular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targeted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maintenance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ensures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that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assets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are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performing </a:t>
            </a:r>
            <a:r>
              <a:rPr sz="1400" b="1" dirty="0">
                <a:latin typeface="Calibri"/>
                <a:cs typeface="Calibri"/>
              </a:rPr>
              <a:t>at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their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optimal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level.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34855" y="1243015"/>
            <a:ext cx="134620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-160" dirty="0">
                <a:solidFill>
                  <a:srgbClr val="B60000"/>
                </a:solidFill>
                <a:latin typeface="Arial Black"/>
                <a:cs typeface="Arial Black"/>
              </a:rPr>
              <a:t>1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31701" y="1764563"/>
            <a:ext cx="140970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-110" dirty="0">
                <a:solidFill>
                  <a:srgbClr val="B60000"/>
                </a:solidFill>
                <a:latin typeface="Arial Black"/>
                <a:cs typeface="Arial Black"/>
              </a:rPr>
              <a:t>2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28184" y="2286111"/>
            <a:ext cx="147955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-50" dirty="0">
                <a:solidFill>
                  <a:srgbClr val="B60000"/>
                </a:solidFill>
                <a:latin typeface="Arial Black"/>
                <a:cs typeface="Arial Black"/>
              </a:rPr>
              <a:t>3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24970" y="2807659"/>
            <a:ext cx="154305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-50" dirty="0">
                <a:solidFill>
                  <a:srgbClr val="B60000"/>
                </a:solidFill>
                <a:latin typeface="Arial Black"/>
                <a:cs typeface="Arial Black"/>
              </a:rPr>
              <a:t>4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27093" y="3329207"/>
            <a:ext cx="150495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-50" dirty="0">
                <a:solidFill>
                  <a:srgbClr val="B60000"/>
                </a:solidFill>
                <a:latin typeface="Arial Black"/>
                <a:cs typeface="Arial Black"/>
              </a:rPr>
              <a:t>5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22241" y="3850755"/>
            <a:ext cx="160020" cy="7956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-50" dirty="0">
                <a:solidFill>
                  <a:srgbClr val="B60000"/>
                </a:solidFill>
                <a:latin typeface="Arial Black"/>
                <a:cs typeface="Arial Black"/>
              </a:rPr>
              <a:t>6</a:t>
            </a:r>
            <a:endParaRPr sz="1600">
              <a:latin typeface="Arial Black"/>
              <a:cs typeface="Arial Black"/>
            </a:endParaRPr>
          </a:p>
          <a:p>
            <a:pPr marL="27305">
              <a:lnSpc>
                <a:spcPct val="100000"/>
              </a:lnSpc>
              <a:spcBef>
                <a:spcPts val="2185"/>
              </a:spcBef>
            </a:pPr>
            <a:r>
              <a:rPr sz="1600" spc="-75" dirty="0">
                <a:solidFill>
                  <a:srgbClr val="B60000"/>
                </a:solidFill>
                <a:latin typeface="Arial Black"/>
                <a:cs typeface="Arial Black"/>
              </a:rPr>
              <a:t>7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26001" y="5017536"/>
            <a:ext cx="152400" cy="274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spc="-50" dirty="0">
                <a:solidFill>
                  <a:srgbClr val="B60000"/>
                </a:solidFill>
                <a:latin typeface="Arial Black"/>
                <a:cs typeface="Arial Black"/>
              </a:rPr>
              <a:t>8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64571" y="5641941"/>
            <a:ext cx="275590" cy="7943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130"/>
              </a:spcBef>
            </a:pPr>
            <a:r>
              <a:rPr sz="1600" spc="-50" dirty="0">
                <a:solidFill>
                  <a:srgbClr val="B60000"/>
                </a:solidFill>
                <a:latin typeface="Arial Black"/>
                <a:cs typeface="Arial Black"/>
              </a:rPr>
              <a:t>9</a:t>
            </a:r>
            <a:endParaRPr sz="1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sz="1600" spc="-60" dirty="0">
                <a:solidFill>
                  <a:srgbClr val="B60000"/>
                </a:solidFill>
                <a:latin typeface="Arial Black"/>
                <a:cs typeface="Arial Black"/>
              </a:rPr>
              <a:t>10</a:t>
            </a:r>
            <a:endParaRPr sz="1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5788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18E5A7E6AB674C93B31DA38FFA11AE" ma:contentTypeVersion="19" ma:contentTypeDescription="Create a new document." ma:contentTypeScope="" ma:versionID="96bd9c7e0fdf754a4235a68e25bf3eb5">
  <xsd:schema xmlns:xsd="http://www.w3.org/2001/XMLSchema" xmlns:xs="http://www.w3.org/2001/XMLSchema" xmlns:p="http://schemas.microsoft.com/office/2006/metadata/properties" xmlns:ns2="b6cafc68-616a-4888-8cfb-e24a455e0c27" xmlns:ns3="3746244d-3146-4741-bec3-533e69a53251" targetNamespace="http://schemas.microsoft.com/office/2006/metadata/properties" ma:root="true" ma:fieldsID="a82e43cc590603d5a6b8765cdda670eb" ns2:_="" ns3:_="">
    <xsd:import namespace="b6cafc68-616a-4888-8cfb-e24a455e0c27"/>
    <xsd:import namespace="3746244d-3146-4741-bec3-533e69a532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cafc68-616a-4888-8cfb-e24a455e0c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14a64a8-5210-4b52-8fab-60f4749485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6244d-3146-4741-bec3-533e69a5325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804eca-e823-4f27-8e4d-701ed8693b78}" ma:internalName="TaxCatchAll" ma:showField="CatchAllData" ma:web="3746244d-3146-4741-bec3-533e69a532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746244d-3146-4741-bec3-533e69a53251" xsi:nil="true"/>
    <lcf76f155ced4ddcb4097134ff3c332f xmlns="b6cafc68-616a-4888-8cfb-e24a455e0c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070580-64C9-480A-9020-A1E6A8EB4D4B}"/>
</file>

<file path=customXml/itemProps2.xml><?xml version="1.0" encoding="utf-8"?>
<ds:datastoreItem xmlns:ds="http://schemas.openxmlformats.org/officeDocument/2006/customXml" ds:itemID="{CC50F79E-F231-49F7-9384-3B8936703C35}"/>
</file>

<file path=customXml/itemProps3.xml><?xml version="1.0" encoding="utf-8"?>
<ds:datastoreItem xmlns:ds="http://schemas.openxmlformats.org/officeDocument/2006/customXml" ds:itemID="{38432342-4842-4DC3-AC29-0932D8886D5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613</Words>
  <Application>Microsoft Office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 Black</vt:lpstr>
      <vt:lpstr>Calibri</vt:lpstr>
      <vt:lpstr>Office Theme</vt:lpstr>
      <vt:lpstr>What is Fenix First Fix</vt:lpstr>
      <vt:lpstr>Fenix First Fix IoT Service</vt:lpstr>
      <vt:lpstr>First Visit – First Fix</vt:lpstr>
      <vt:lpstr>Core Benefits</vt:lpstr>
      <vt:lpstr>Cost Saving Benifits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FENIX FIRST FIX</dc:title>
  <dc:creator>Dovahkiin 2812</dc:creator>
  <cp:keywords>DAGXG1tt9UY,BAE4XAzsp_g,0</cp:keywords>
  <cp:lastModifiedBy>Craig Purcell</cp:lastModifiedBy>
  <cp:revision>1</cp:revision>
  <dcterms:created xsi:type="dcterms:W3CDTF">2025-06-02T09:12:35Z</dcterms:created>
  <dcterms:modified xsi:type="dcterms:W3CDTF">2025-06-02T09:18:17Z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2025-06-01T00:00:00Z</vt:filetime>
  </property>
  <property fmtid="{D5CDD505-2E9C-101B-9397-08002B2CF9AE}" pid="3" name="Creator">
    <vt:lpwstr>Canva</vt:lpwstr>
  </property>
  <property fmtid="{D5CDD505-2E9C-101B-9397-08002B2CF9AE}" pid="4" name="LastSaved">
    <vt:filetime>2025-06-02T00:00:00Z</vt:filetime>
  </property>
  <property fmtid="{D5CDD505-2E9C-101B-9397-08002B2CF9AE}" pid="5" name="Producer">
    <vt:lpwstr>Canva</vt:lpwstr>
  </property>
  <property fmtid="{D5CDD505-2E9C-101B-9397-08002B2CF9AE}" pid="6" name="ContentTypeId">
    <vt:lpwstr>0x0101001618E5A7E6AB674C93B31DA38FFA11AE</vt:lpwstr>
  </property>
</Properties>
</file>