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8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39E63-CDA9-195E-28FF-F419C6175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47BD5B-2765-0366-E076-FA8D3F6E50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D4AD6-39CE-F720-59E0-891F4345D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49C2-1143-4603-89C9-D157EAE0F927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EC2FF-F501-2F91-2ABA-300AB1E47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5C8FD-3AA3-28E3-3EE0-47BB180BE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DD2C-F436-4214-98B9-8D35051A6D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21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94EBD-7E12-941D-3657-5466C68A2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9BB4FD-562B-D70A-6636-E10477727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027CD-BF5D-5117-072A-B4D807FF4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49C2-1143-4603-89C9-D157EAE0F927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5F490-EABB-3FD6-9E4D-D42EF9C1B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64E0B-76BF-9258-D137-2FCE05B6D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DD2C-F436-4214-98B9-8D35051A6D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374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DF25A4-B99C-8703-EC5E-6F7B6C4AD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12CCF6-9650-FFD6-153E-3137E221F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A5270-2201-AD1C-EEF8-55C44218F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49C2-1143-4603-89C9-D157EAE0F927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1FC09-7575-7693-1FDB-6A5D0F168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E49E9-DDB6-167C-8BDC-9A1EC2083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DD2C-F436-4214-98B9-8D35051A6D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46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EF6C5-3ABE-BBF0-A0B0-BBF5CC6BD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FFFA9-92B7-3CE5-2347-186CAAFC2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9F779-8B57-5F29-8981-CC002D28F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49C2-1143-4603-89C9-D157EAE0F927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8DD7F-2DC5-E777-8515-F12042E74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51DE8-1EE2-D80F-A514-ABB71300B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DD2C-F436-4214-98B9-8D35051A6D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99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025F0-21A8-DD11-51D3-B95616E7B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B5BBD-EB37-575A-AE9A-B470B6870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BD4EE-A369-1EB0-54D6-CF4ABF6C4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49C2-1143-4603-89C9-D157EAE0F927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800B8-55FF-8678-AA31-FDE5C03C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E5746-9D34-1613-7467-33AA2AC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DD2C-F436-4214-98B9-8D35051A6D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47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7685F-FED7-706D-11B8-E93797CD0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7F513-A4C5-56C0-CE42-E671DBF52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AE1B7C-B0A3-E83F-A714-ABD5D995E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67DD6D-FDE3-BEBB-20AC-78F86FFCA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49C2-1143-4603-89C9-D157EAE0F927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AF536-C4FB-0AB5-6EBD-983828A93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ECAD5B-B9A5-B61F-03CD-38261EB56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DD2C-F436-4214-98B9-8D35051A6D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84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D21BA-CA05-4296-CA2A-D76C7DF24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E3DB6-2F03-96D3-EE9C-3EED93891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82A762-0995-A39D-E2B4-E864D3A67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155D1A-F9D9-1D8D-6D2B-8F5A00245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9BF4B-1E4C-79FE-386A-E194E37E7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7B02EF-4D09-32A1-897C-A9BBCD11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49C2-1143-4603-89C9-D157EAE0F927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BD810D-B966-A803-7B25-7A6BC7C1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7B0DAE-C63B-F904-7978-D31528F40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DD2C-F436-4214-98B9-8D35051A6D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553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D3A4C-67C7-A91C-2AAC-7DF7D2F4E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A30130-C54B-57D0-0809-B373BA3D9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49C2-1143-4603-89C9-D157EAE0F927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34F1CC-2AB4-7F06-FA04-996D9450A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1B016-5E4F-118B-87BF-C18CB4314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DD2C-F436-4214-98B9-8D35051A6D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82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0B5383-4148-36A8-DBA1-7216FEB3F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49C2-1143-4603-89C9-D157EAE0F927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4D1F8C-EF6F-A4B3-E222-3C56F3B4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ACD71-E7C7-751A-EBC1-21F1FC4DD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DD2C-F436-4214-98B9-8D35051A6D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D00E2-0BA1-0912-1535-1DEE9AEAF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BE8-E1A0-7878-77DC-C8306E3AD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6C8FF9-8426-14ED-F4DF-6CCA7638A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F391D-1278-ED4E-D1F9-B563CAD61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49C2-1143-4603-89C9-D157EAE0F927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90A02-87AA-85B7-EBD0-0C7C70344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E1D1B-0186-2613-0A77-F2109A293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DD2C-F436-4214-98B9-8D35051A6D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42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FFB4A-07BC-7DA0-DD5B-DBA168D26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ECDB3D-8016-532A-1CD7-3E22331BD0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AF95B6-0AF2-4ADF-2C7F-5589607EF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A8C5C-5C7F-43C1-AC9B-89FA9C9CD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49C2-1143-4603-89C9-D157EAE0F927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55E83-612B-BF5A-C723-46A145FCB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C30EC-1FFA-1BC5-9968-4C9AD0CC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DD2C-F436-4214-98B9-8D35051A6D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4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19F32F-EA5B-40E8-AC52-E0F49964C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4F4E8-EBAC-CFF2-6EF9-3FE344FDE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28A71-E2C3-B43A-CBFA-1DA6A3E15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4E49C2-1143-4603-89C9-D157EAE0F927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76D70-3A18-1212-D3FB-055DE80B49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9578D-BC41-6DE3-0E60-7526A979F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71DD2C-F436-4214-98B9-8D35051A6D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60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youtu.be/h1H09y7S9LM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2.png"/><Relationship Id="rId5" Type="http://schemas.openxmlformats.org/officeDocument/2006/relationships/image" Target="../media/image16.jp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422C3-4443-7253-6238-51500070F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Introducing Smartawood™ – A Circular, Carbon-Negative Innovation 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4ED70C-9043-36A1-3C74-1A06F5DBFC28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r>
              <a:rPr lang="en-GB" dirty="0"/>
              <a:t>Transforming Waste into Durable Infrastructure</a:t>
            </a:r>
            <a:br>
              <a:rPr lang="en-GB" b="1" dirty="0"/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00EC69-D045-34CF-343D-B83EE261B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81838"/>
            <a:ext cx="3932237" cy="38115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Smartawood™</a:t>
            </a:r>
            <a:r>
              <a:rPr lang="en-GB" dirty="0"/>
              <a:t> is a proprietary material made from 100% recycled mixed plastic packaging waste.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Offers a sustainable alternative to timber, steel, and concrete.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Supports circular economy principles by repurposing waste into long-lasting products.</a:t>
            </a:r>
          </a:p>
          <a:p>
            <a:r>
              <a:rPr lang="en-GB" b="1" dirty="0"/>
              <a:t>Image:</a:t>
            </a:r>
            <a:br>
              <a:rPr lang="en-GB" dirty="0"/>
            </a:br>
            <a:r>
              <a:rPr lang="en-GB" dirty="0"/>
              <a:t>Fencing panels in a real-world setting, at a variety of Tesco locations.</a:t>
            </a:r>
          </a:p>
          <a:p>
            <a:r>
              <a:rPr lang="en-GB" dirty="0">
                <a:hlinkClick r:id="rId2"/>
              </a:rPr>
              <a:t>See the company, process and products in 1 minute here</a:t>
            </a:r>
            <a:r>
              <a:rPr lang="en-GB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41B8E58-43D8-0F62-EA3F-1E6556F77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616" y="2057400"/>
            <a:ext cx="3008672" cy="300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DD6B36B-FF9C-2DD1-8767-03C1276E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716" y="2057400"/>
            <a:ext cx="2920180" cy="219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8E24385-2370-A975-6A4F-C60686624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716" y="4336025"/>
            <a:ext cx="2920180" cy="219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id="{F815C1A8-A0C6-DA27-BB9D-937A6F612B7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35254" y="85345"/>
            <a:ext cx="499859" cy="37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76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25422" y="84863"/>
            <a:ext cx="499859" cy="37185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0258" y="204085"/>
            <a:ext cx="105156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200" spc="160" dirty="0"/>
              <a:t>Stronger</a:t>
            </a:r>
            <a:r>
              <a:rPr sz="3200" spc="15" dirty="0"/>
              <a:t> </a:t>
            </a:r>
            <a:r>
              <a:rPr sz="3200" spc="135" dirty="0"/>
              <a:t>user</a:t>
            </a:r>
            <a:r>
              <a:rPr sz="3200" spc="40" dirty="0"/>
              <a:t> </a:t>
            </a:r>
            <a:r>
              <a:rPr sz="3200" spc="140" dirty="0"/>
              <a:t>benefits</a:t>
            </a:r>
            <a:r>
              <a:rPr sz="3200" spc="40" dirty="0"/>
              <a:t> </a:t>
            </a:r>
            <a:r>
              <a:rPr sz="3200" spc="135" dirty="0"/>
              <a:t>of</a:t>
            </a:r>
            <a:r>
              <a:rPr sz="3200" spc="80" dirty="0"/>
              <a:t> </a:t>
            </a:r>
            <a:r>
              <a:rPr sz="3200" spc="160" dirty="0"/>
              <a:t>Smartawood</a:t>
            </a:r>
            <a:r>
              <a:rPr sz="1400" spc="240" baseline="25641" dirty="0"/>
              <a:t>TM</a:t>
            </a:r>
            <a:r>
              <a:rPr sz="1400" spc="300" baseline="25641" dirty="0"/>
              <a:t> </a:t>
            </a:r>
            <a:r>
              <a:rPr sz="1400" spc="150" dirty="0"/>
              <a:t>products</a:t>
            </a:r>
            <a:r>
              <a:rPr sz="1400" spc="20" dirty="0"/>
              <a:t> </a:t>
            </a:r>
            <a:r>
              <a:rPr sz="1400" spc="160" dirty="0"/>
              <a:t>vs</a:t>
            </a:r>
            <a:r>
              <a:rPr sz="1400" spc="55" dirty="0"/>
              <a:t> </a:t>
            </a:r>
            <a:r>
              <a:rPr sz="1400" spc="130" dirty="0"/>
              <a:t>timber</a:t>
            </a:r>
            <a:r>
              <a:rPr lang="en-GB" sz="1400" spc="130" dirty="0"/>
              <a:t>, steel and concrete</a:t>
            </a:r>
            <a:endParaRPr sz="1400" dirty="0"/>
          </a:p>
        </p:txBody>
      </p:sp>
      <p:sp>
        <p:nvSpPr>
          <p:cNvPr id="6" name="object 6"/>
          <p:cNvSpPr txBox="1"/>
          <p:nvPr/>
        </p:nvSpPr>
        <p:spPr>
          <a:xfrm>
            <a:off x="1388960" y="6474075"/>
            <a:ext cx="14217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45" dirty="0">
                <a:latin typeface="Calibri"/>
                <a:cs typeface="Calibri"/>
              </a:rPr>
              <a:t>Source: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Company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information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0733" y="1101853"/>
            <a:ext cx="3492500" cy="4994275"/>
            <a:chOff x="530733" y="1101853"/>
            <a:chExt cx="3492500" cy="4994275"/>
          </a:xfrm>
        </p:grpSpPr>
        <p:sp>
          <p:nvSpPr>
            <p:cNvPr id="8" name="object 8"/>
            <p:cNvSpPr/>
            <p:nvPr/>
          </p:nvSpPr>
          <p:spPr>
            <a:xfrm>
              <a:off x="540258" y="1282449"/>
              <a:ext cx="3473450" cy="4803775"/>
            </a:xfrm>
            <a:custGeom>
              <a:avLst/>
              <a:gdLst/>
              <a:ahLst/>
              <a:cxnLst/>
              <a:rect l="l" t="t" r="r" b="b"/>
              <a:pathLst>
                <a:path w="3473450" h="4803775">
                  <a:moveTo>
                    <a:pt x="0" y="148475"/>
                  </a:moveTo>
                  <a:lnTo>
                    <a:pt x="7569" y="101544"/>
                  </a:lnTo>
                  <a:lnTo>
                    <a:pt x="28646" y="60786"/>
                  </a:lnTo>
                  <a:lnTo>
                    <a:pt x="60786" y="28646"/>
                  </a:lnTo>
                  <a:lnTo>
                    <a:pt x="101544" y="7569"/>
                  </a:lnTo>
                  <a:lnTo>
                    <a:pt x="148475" y="0"/>
                  </a:lnTo>
                  <a:lnTo>
                    <a:pt x="3324720" y="0"/>
                  </a:lnTo>
                  <a:lnTo>
                    <a:pt x="3371651" y="7569"/>
                  </a:lnTo>
                  <a:lnTo>
                    <a:pt x="3412409" y="28646"/>
                  </a:lnTo>
                  <a:lnTo>
                    <a:pt x="3444549" y="60786"/>
                  </a:lnTo>
                  <a:lnTo>
                    <a:pt x="3465626" y="101544"/>
                  </a:lnTo>
                  <a:lnTo>
                    <a:pt x="3473196" y="148475"/>
                  </a:lnTo>
                  <a:lnTo>
                    <a:pt x="3473196" y="4655159"/>
                  </a:lnTo>
                  <a:lnTo>
                    <a:pt x="3465626" y="4702091"/>
                  </a:lnTo>
                  <a:lnTo>
                    <a:pt x="3444549" y="4742853"/>
                  </a:lnTo>
                  <a:lnTo>
                    <a:pt x="3412409" y="4774997"/>
                  </a:lnTo>
                  <a:lnTo>
                    <a:pt x="3371651" y="4796077"/>
                  </a:lnTo>
                  <a:lnTo>
                    <a:pt x="3324720" y="4803647"/>
                  </a:lnTo>
                  <a:lnTo>
                    <a:pt x="148475" y="4803647"/>
                  </a:lnTo>
                  <a:lnTo>
                    <a:pt x="101544" y="4796077"/>
                  </a:lnTo>
                  <a:lnTo>
                    <a:pt x="60786" y="4774997"/>
                  </a:lnTo>
                  <a:lnTo>
                    <a:pt x="28646" y="4742853"/>
                  </a:lnTo>
                  <a:lnTo>
                    <a:pt x="7569" y="4702091"/>
                  </a:lnTo>
                  <a:lnTo>
                    <a:pt x="0" y="4655159"/>
                  </a:lnTo>
                  <a:lnTo>
                    <a:pt x="0" y="148475"/>
                  </a:lnTo>
                  <a:close/>
                </a:path>
              </a:pathLst>
            </a:custGeom>
            <a:ln w="19050">
              <a:solidFill>
                <a:srgbClr val="293081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14500" y="1101853"/>
              <a:ext cx="1123315" cy="387350"/>
            </a:xfrm>
            <a:custGeom>
              <a:avLst/>
              <a:gdLst/>
              <a:ahLst/>
              <a:cxnLst/>
              <a:rect l="l" t="t" r="r" b="b"/>
              <a:pathLst>
                <a:path w="1123314" h="387350">
                  <a:moveTo>
                    <a:pt x="1058672" y="0"/>
                  </a:moveTo>
                  <a:lnTo>
                    <a:pt x="64516" y="0"/>
                  </a:lnTo>
                  <a:lnTo>
                    <a:pt x="39401" y="5069"/>
                  </a:lnTo>
                  <a:lnTo>
                    <a:pt x="18894" y="18894"/>
                  </a:lnTo>
                  <a:lnTo>
                    <a:pt x="5069" y="39401"/>
                  </a:lnTo>
                  <a:lnTo>
                    <a:pt x="0" y="64515"/>
                  </a:lnTo>
                  <a:lnTo>
                    <a:pt x="0" y="322579"/>
                  </a:lnTo>
                  <a:lnTo>
                    <a:pt x="5069" y="347689"/>
                  </a:lnTo>
                  <a:lnTo>
                    <a:pt x="18894" y="368196"/>
                  </a:lnTo>
                  <a:lnTo>
                    <a:pt x="39401" y="382024"/>
                  </a:lnTo>
                  <a:lnTo>
                    <a:pt x="64516" y="387095"/>
                  </a:lnTo>
                  <a:lnTo>
                    <a:pt x="1058672" y="387095"/>
                  </a:lnTo>
                  <a:lnTo>
                    <a:pt x="1083786" y="382024"/>
                  </a:lnTo>
                  <a:lnTo>
                    <a:pt x="1104293" y="368196"/>
                  </a:lnTo>
                  <a:lnTo>
                    <a:pt x="1118118" y="347689"/>
                  </a:lnTo>
                  <a:lnTo>
                    <a:pt x="1123188" y="322579"/>
                  </a:lnTo>
                  <a:lnTo>
                    <a:pt x="1123188" y="64515"/>
                  </a:lnTo>
                  <a:lnTo>
                    <a:pt x="1118118" y="39401"/>
                  </a:lnTo>
                  <a:lnTo>
                    <a:pt x="1104293" y="18894"/>
                  </a:lnTo>
                  <a:lnTo>
                    <a:pt x="1083786" y="5069"/>
                  </a:lnTo>
                  <a:lnTo>
                    <a:pt x="10586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154804" y="1095757"/>
            <a:ext cx="3491229" cy="4999990"/>
            <a:chOff x="4154804" y="1095757"/>
            <a:chExt cx="3491229" cy="4999990"/>
          </a:xfrm>
        </p:grpSpPr>
        <p:sp>
          <p:nvSpPr>
            <p:cNvPr id="11" name="object 11"/>
            <p:cNvSpPr/>
            <p:nvPr/>
          </p:nvSpPr>
          <p:spPr>
            <a:xfrm>
              <a:off x="4164329" y="1282445"/>
              <a:ext cx="3472179" cy="4803775"/>
            </a:xfrm>
            <a:custGeom>
              <a:avLst/>
              <a:gdLst/>
              <a:ahLst/>
              <a:cxnLst/>
              <a:rect l="l" t="t" r="r" b="b"/>
              <a:pathLst>
                <a:path w="3472179" h="4803775">
                  <a:moveTo>
                    <a:pt x="0" y="148412"/>
                  </a:moveTo>
                  <a:lnTo>
                    <a:pt x="7566" y="101502"/>
                  </a:lnTo>
                  <a:lnTo>
                    <a:pt x="28634" y="60761"/>
                  </a:lnTo>
                  <a:lnTo>
                    <a:pt x="60761" y="28634"/>
                  </a:lnTo>
                  <a:lnTo>
                    <a:pt x="101502" y="7566"/>
                  </a:lnTo>
                  <a:lnTo>
                    <a:pt x="148412" y="0"/>
                  </a:lnTo>
                  <a:lnTo>
                    <a:pt x="3323259" y="0"/>
                  </a:lnTo>
                  <a:lnTo>
                    <a:pt x="3370169" y="7566"/>
                  </a:lnTo>
                  <a:lnTo>
                    <a:pt x="3410910" y="28634"/>
                  </a:lnTo>
                  <a:lnTo>
                    <a:pt x="3443037" y="60761"/>
                  </a:lnTo>
                  <a:lnTo>
                    <a:pt x="3464105" y="101502"/>
                  </a:lnTo>
                  <a:lnTo>
                    <a:pt x="3471672" y="148412"/>
                  </a:lnTo>
                  <a:lnTo>
                    <a:pt x="3471672" y="4655235"/>
                  </a:lnTo>
                  <a:lnTo>
                    <a:pt x="3464105" y="4702145"/>
                  </a:lnTo>
                  <a:lnTo>
                    <a:pt x="3443037" y="4742886"/>
                  </a:lnTo>
                  <a:lnTo>
                    <a:pt x="3410910" y="4775013"/>
                  </a:lnTo>
                  <a:lnTo>
                    <a:pt x="3370169" y="4796081"/>
                  </a:lnTo>
                  <a:lnTo>
                    <a:pt x="3323259" y="4803647"/>
                  </a:lnTo>
                  <a:lnTo>
                    <a:pt x="148412" y="4803647"/>
                  </a:lnTo>
                  <a:lnTo>
                    <a:pt x="101502" y="4796081"/>
                  </a:lnTo>
                  <a:lnTo>
                    <a:pt x="60761" y="4775013"/>
                  </a:lnTo>
                  <a:lnTo>
                    <a:pt x="28634" y="4742886"/>
                  </a:lnTo>
                  <a:lnTo>
                    <a:pt x="7566" y="4702145"/>
                  </a:lnTo>
                  <a:lnTo>
                    <a:pt x="0" y="4655235"/>
                  </a:lnTo>
                  <a:lnTo>
                    <a:pt x="0" y="148412"/>
                  </a:lnTo>
                  <a:close/>
                </a:path>
              </a:pathLst>
            </a:custGeom>
            <a:ln w="19050">
              <a:solidFill>
                <a:srgbClr val="979ED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70931" y="1095757"/>
              <a:ext cx="1329055" cy="387350"/>
            </a:xfrm>
            <a:custGeom>
              <a:avLst/>
              <a:gdLst/>
              <a:ahLst/>
              <a:cxnLst/>
              <a:rect l="l" t="t" r="r" b="b"/>
              <a:pathLst>
                <a:path w="1329054" h="387350">
                  <a:moveTo>
                    <a:pt x="1264412" y="0"/>
                  </a:moveTo>
                  <a:lnTo>
                    <a:pt x="64516" y="0"/>
                  </a:lnTo>
                  <a:lnTo>
                    <a:pt x="39401" y="5069"/>
                  </a:lnTo>
                  <a:lnTo>
                    <a:pt x="18894" y="18894"/>
                  </a:lnTo>
                  <a:lnTo>
                    <a:pt x="5069" y="39401"/>
                  </a:lnTo>
                  <a:lnTo>
                    <a:pt x="0" y="64515"/>
                  </a:lnTo>
                  <a:lnTo>
                    <a:pt x="0" y="322579"/>
                  </a:lnTo>
                  <a:lnTo>
                    <a:pt x="5069" y="347689"/>
                  </a:lnTo>
                  <a:lnTo>
                    <a:pt x="18894" y="368196"/>
                  </a:lnTo>
                  <a:lnTo>
                    <a:pt x="39401" y="382024"/>
                  </a:lnTo>
                  <a:lnTo>
                    <a:pt x="64516" y="387095"/>
                  </a:lnTo>
                  <a:lnTo>
                    <a:pt x="1264412" y="387095"/>
                  </a:lnTo>
                  <a:lnTo>
                    <a:pt x="1289526" y="382024"/>
                  </a:lnTo>
                  <a:lnTo>
                    <a:pt x="1310033" y="368196"/>
                  </a:lnTo>
                  <a:lnTo>
                    <a:pt x="1323858" y="347689"/>
                  </a:lnTo>
                  <a:lnTo>
                    <a:pt x="1328928" y="322579"/>
                  </a:lnTo>
                  <a:lnTo>
                    <a:pt x="1328928" y="64515"/>
                  </a:lnTo>
                  <a:lnTo>
                    <a:pt x="1323858" y="39401"/>
                  </a:lnTo>
                  <a:lnTo>
                    <a:pt x="1310033" y="18894"/>
                  </a:lnTo>
                  <a:lnTo>
                    <a:pt x="1289526" y="5069"/>
                  </a:lnTo>
                  <a:lnTo>
                    <a:pt x="1264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02726" y="660039"/>
            <a:ext cx="5861685" cy="746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l"/>
            <a:r>
              <a:rPr lang="en-GB" sz="1600" b="1" spc="55" dirty="0">
                <a:solidFill>
                  <a:srgbClr val="FF0000"/>
                </a:solidFill>
                <a:latin typeface="Calibri"/>
                <a:cs typeface="Calibri"/>
              </a:rPr>
              <a:t>Even an amazing sound barrier - UKAS tested to above 44dB</a:t>
            </a:r>
            <a:endParaRPr lang="en-GB" sz="16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algn="l">
              <a:lnSpc>
                <a:spcPct val="100000"/>
              </a:lnSpc>
              <a:spcBef>
                <a:spcPts val="125"/>
              </a:spcBef>
            </a:pPr>
            <a:endParaRPr sz="1600" dirty="0">
              <a:latin typeface="Calibri"/>
              <a:cs typeface="Calibri"/>
            </a:endParaRPr>
          </a:p>
          <a:p>
            <a:pPr marL="1328420" algn="l">
              <a:lnSpc>
                <a:spcPct val="100000"/>
              </a:lnSpc>
              <a:tabLst>
                <a:tab pos="4815205" algn="l"/>
              </a:tabLst>
            </a:pPr>
            <a:r>
              <a:rPr sz="1400" b="1" spc="110" dirty="0">
                <a:latin typeface="Calibri"/>
                <a:cs typeface="Calibri"/>
              </a:rPr>
              <a:t>Ecological</a:t>
            </a:r>
            <a:r>
              <a:rPr sz="1400" b="1" dirty="0">
                <a:latin typeface="Calibri"/>
                <a:cs typeface="Calibri"/>
              </a:rPr>
              <a:t>	</a:t>
            </a:r>
            <a:r>
              <a:rPr sz="2100" b="1" spc="150" baseline="1984" dirty="0">
                <a:latin typeface="Calibri"/>
                <a:cs typeface="Calibri"/>
              </a:rPr>
              <a:t>Commercial</a:t>
            </a:r>
            <a:endParaRPr sz="2100" baseline="1984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777353" y="1075945"/>
            <a:ext cx="3492500" cy="5019675"/>
            <a:chOff x="7777353" y="1075945"/>
            <a:chExt cx="3492500" cy="5019675"/>
          </a:xfrm>
        </p:grpSpPr>
        <p:sp>
          <p:nvSpPr>
            <p:cNvPr id="15" name="object 15"/>
            <p:cNvSpPr/>
            <p:nvPr/>
          </p:nvSpPr>
          <p:spPr>
            <a:xfrm>
              <a:off x="7786878" y="1282449"/>
              <a:ext cx="3473450" cy="4803775"/>
            </a:xfrm>
            <a:custGeom>
              <a:avLst/>
              <a:gdLst/>
              <a:ahLst/>
              <a:cxnLst/>
              <a:rect l="l" t="t" r="r" b="b"/>
              <a:pathLst>
                <a:path w="3473450" h="4803775">
                  <a:moveTo>
                    <a:pt x="0" y="148475"/>
                  </a:moveTo>
                  <a:lnTo>
                    <a:pt x="7569" y="101544"/>
                  </a:lnTo>
                  <a:lnTo>
                    <a:pt x="28646" y="60786"/>
                  </a:lnTo>
                  <a:lnTo>
                    <a:pt x="60786" y="28646"/>
                  </a:lnTo>
                  <a:lnTo>
                    <a:pt x="101544" y="7569"/>
                  </a:lnTo>
                  <a:lnTo>
                    <a:pt x="148475" y="0"/>
                  </a:lnTo>
                  <a:lnTo>
                    <a:pt x="3324720" y="0"/>
                  </a:lnTo>
                  <a:lnTo>
                    <a:pt x="3371651" y="7569"/>
                  </a:lnTo>
                  <a:lnTo>
                    <a:pt x="3412409" y="28646"/>
                  </a:lnTo>
                  <a:lnTo>
                    <a:pt x="3444549" y="60786"/>
                  </a:lnTo>
                  <a:lnTo>
                    <a:pt x="3465626" y="101544"/>
                  </a:lnTo>
                  <a:lnTo>
                    <a:pt x="3473196" y="148475"/>
                  </a:lnTo>
                  <a:lnTo>
                    <a:pt x="3473196" y="4655159"/>
                  </a:lnTo>
                  <a:lnTo>
                    <a:pt x="3465626" y="4702091"/>
                  </a:lnTo>
                  <a:lnTo>
                    <a:pt x="3444549" y="4742853"/>
                  </a:lnTo>
                  <a:lnTo>
                    <a:pt x="3412409" y="4774997"/>
                  </a:lnTo>
                  <a:lnTo>
                    <a:pt x="3371651" y="4796077"/>
                  </a:lnTo>
                  <a:lnTo>
                    <a:pt x="3324720" y="4803647"/>
                  </a:lnTo>
                  <a:lnTo>
                    <a:pt x="148475" y="4803647"/>
                  </a:lnTo>
                  <a:lnTo>
                    <a:pt x="101544" y="4796077"/>
                  </a:lnTo>
                  <a:lnTo>
                    <a:pt x="60786" y="4774997"/>
                  </a:lnTo>
                  <a:lnTo>
                    <a:pt x="28646" y="4742853"/>
                  </a:lnTo>
                  <a:lnTo>
                    <a:pt x="7569" y="4702091"/>
                  </a:lnTo>
                  <a:lnTo>
                    <a:pt x="0" y="4655159"/>
                  </a:lnTo>
                  <a:lnTo>
                    <a:pt x="0" y="148475"/>
                  </a:lnTo>
                  <a:close/>
                </a:path>
              </a:pathLst>
            </a:custGeom>
            <a:ln w="19050">
              <a:solidFill>
                <a:srgbClr val="CACFE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032748" y="1075945"/>
              <a:ext cx="1143000" cy="388620"/>
            </a:xfrm>
            <a:custGeom>
              <a:avLst/>
              <a:gdLst/>
              <a:ahLst/>
              <a:cxnLst/>
              <a:rect l="l" t="t" r="r" b="b"/>
              <a:pathLst>
                <a:path w="1143000" h="388619">
                  <a:moveTo>
                    <a:pt x="1078230" y="0"/>
                  </a:moveTo>
                  <a:lnTo>
                    <a:pt x="64769" y="0"/>
                  </a:lnTo>
                  <a:lnTo>
                    <a:pt x="39556" y="5089"/>
                  </a:lnTo>
                  <a:lnTo>
                    <a:pt x="18969" y="18969"/>
                  </a:lnTo>
                  <a:lnTo>
                    <a:pt x="5089" y="39556"/>
                  </a:lnTo>
                  <a:lnTo>
                    <a:pt x="0" y="64770"/>
                  </a:lnTo>
                  <a:lnTo>
                    <a:pt x="0" y="323850"/>
                  </a:lnTo>
                  <a:lnTo>
                    <a:pt x="5089" y="349063"/>
                  </a:lnTo>
                  <a:lnTo>
                    <a:pt x="18969" y="369650"/>
                  </a:lnTo>
                  <a:lnTo>
                    <a:pt x="39556" y="383530"/>
                  </a:lnTo>
                  <a:lnTo>
                    <a:pt x="64769" y="388620"/>
                  </a:lnTo>
                  <a:lnTo>
                    <a:pt x="1078230" y="388620"/>
                  </a:lnTo>
                  <a:lnTo>
                    <a:pt x="1103443" y="383530"/>
                  </a:lnTo>
                  <a:lnTo>
                    <a:pt x="1124030" y="369650"/>
                  </a:lnTo>
                  <a:lnTo>
                    <a:pt x="1137910" y="349063"/>
                  </a:lnTo>
                  <a:lnTo>
                    <a:pt x="1143000" y="323850"/>
                  </a:lnTo>
                  <a:lnTo>
                    <a:pt x="1143000" y="64770"/>
                  </a:lnTo>
                  <a:lnTo>
                    <a:pt x="1137910" y="39556"/>
                  </a:lnTo>
                  <a:lnTo>
                    <a:pt x="1124030" y="18969"/>
                  </a:lnTo>
                  <a:lnTo>
                    <a:pt x="1103443" y="5089"/>
                  </a:lnTo>
                  <a:lnTo>
                    <a:pt x="10782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227427" y="1142048"/>
            <a:ext cx="7537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65" dirty="0">
                <a:latin typeface="Calibri"/>
                <a:cs typeface="Calibri"/>
              </a:rPr>
              <a:t>Practical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88848" y="1458473"/>
            <a:ext cx="3165475" cy="4500880"/>
            <a:chOff x="688848" y="1458473"/>
            <a:chExt cx="3165475" cy="4500880"/>
          </a:xfrm>
        </p:grpSpPr>
        <p:sp>
          <p:nvSpPr>
            <p:cNvPr id="19" name="object 19"/>
            <p:cNvSpPr/>
            <p:nvPr/>
          </p:nvSpPr>
          <p:spPr>
            <a:xfrm>
              <a:off x="688848" y="2709677"/>
              <a:ext cx="3156585" cy="1080770"/>
            </a:xfrm>
            <a:custGeom>
              <a:avLst/>
              <a:gdLst/>
              <a:ahLst/>
              <a:cxnLst/>
              <a:rect l="l" t="t" r="r" b="b"/>
              <a:pathLst>
                <a:path w="3156585" h="1080770">
                  <a:moveTo>
                    <a:pt x="2976118" y="0"/>
                  </a:moveTo>
                  <a:lnTo>
                    <a:pt x="180086" y="0"/>
                  </a:lnTo>
                  <a:lnTo>
                    <a:pt x="132213" y="6432"/>
                  </a:lnTo>
                  <a:lnTo>
                    <a:pt x="89195" y="24585"/>
                  </a:lnTo>
                  <a:lnTo>
                    <a:pt x="52747" y="52743"/>
                  </a:lnTo>
                  <a:lnTo>
                    <a:pt x="24588" y="89189"/>
                  </a:lnTo>
                  <a:lnTo>
                    <a:pt x="6433" y="132209"/>
                  </a:lnTo>
                  <a:lnTo>
                    <a:pt x="0" y="180086"/>
                  </a:lnTo>
                  <a:lnTo>
                    <a:pt x="0" y="900417"/>
                  </a:lnTo>
                  <a:lnTo>
                    <a:pt x="6433" y="948294"/>
                  </a:lnTo>
                  <a:lnTo>
                    <a:pt x="24588" y="991316"/>
                  </a:lnTo>
                  <a:lnTo>
                    <a:pt x="52747" y="1027766"/>
                  </a:lnTo>
                  <a:lnTo>
                    <a:pt x="89195" y="1055927"/>
                  </a:lnTo>
                  <a:lnTo>
                    <a:pt x="132213" y="1074082"/>
                  </a:lnTo>
                  <a:lnTo>
                    <a:pt x="180086" y="1080516"/>
                  </a:lnTo>
                  <a:lnTo>
                    <a:pt x="2976118" y="1080516"/>
                  </a:lnTo>
                  <a:lnTo>
                    <a:pt x="3023990" y="1074082"/>
                  </a:lnTo>
                  <a:lnTo>
                    <a:pt x="3067008" y="1055927"/>
                  </a:lnTo>
                  <a:lnTo>
                    <a:pt x="3103456" y="1027766"/>
                  </a:lnTo>
                  <a:lnTo>
                    <a:pt x="3131615" y="991316"/>
                  </a:lnTo>
                  <a:lnTo>
                    <a:pt x="3149770" y="948294"/>
                  </a:lnTo>
                  <a:lnTo>
                    <a:pt x="3156204" y="900417"/>
                  </a:lnTo>
                  <a:lnTo>
                    <a:pt x="3156204" y="180086"/>
                  </a:lnTo>
                  <a:lnTo>
                    <a:pt x="3149770" y="132209"/>
                  </a:lnTo>
                  <a:lnTo>
                    <a:pt x="3131615" y="89189"/>
                  </a:lnTo>
                  <a:lnTo>
                    <a:pt x="3103456" y="52743"/>
                  </a:lnTo>
                  <a:lnTo>
                    <a:pt x="3067008" y="24585"/>
                  </a:lnTo>
                  <a:lnTo>
                    <a:pt x="3023990" y="6432"/>
                  </a:lnTo>
                  <a:lnTo>
                    <a:pt x="29761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88848" y="1458473"/>
              <a:ext cx="3156585" cy="1391920"/>
            </a:xfrm>
            <a:custGeom>
              <a:avLst/>
              <a:gdLst/>
              <a:ahLst/>
              <a:cxnLst/>
              <a:rect l="l" t="t" r="r" b="b"/>
              <a:pathLst>
                <a:path w="3156585" h="1391920">
                  <a:moveTo>
                    <a:pt x="2924302" y="0"/>
                  </a:moveTo>
                  <a:lnTo>
                    <a:pt x="231902" y="0"/>
                  </a:lnTo>
                  <a:lnTo>
                    <a:pt x="185164" y="4711"/>
                  </a:lnTo>
                  <a:lnTo>
                    <a:pt x="141633" y="18223"/>
                  </a:lnTo>
                  <a:lnTo>
                    <a:pt x="102241" y="39604"/>
                  </a:lnTo>
                  <a:lnTo>
                    <a:pt x="67921" y="67921"/>
                  </a:lnTo>
                  <a:lnTo>
                    <a:pt x="39604" y="102241"/>
                  </a:lnTo>
                  <a:lnTo>
                    <a:pt x="18223" y="141633"/>
                  </a:lnTo>
                  <a:lnTo>
                    <a:pt x="4711" y="185164"/>
                  </a:lnTo>
                  <a:lnTo>
                    <a:pt x="0" y="231901"/>
                  </a:lnTo>
                  <a:lnTo>
                    <a:pt x="0" y="1159497"/>
                  </a:lnTo>
                  <a:lnTo>
                    <a:pt x="4711" y="1206235"/>
                  </a:lnTo>
                  <a:lnTo>
                    <a:pt x="18223" y="1249767"/>
                  </a:lnTo>
                  <a:lnTo>
                    <a:pt x="39604" y="1289161"/>
                  </a:lnTo>
                  <a:lnTo>
                    <a:pt x="67921" y="1323484"/>
                  </a:lnTo>
                  <a:lnTo>
                    <a:pt x="102241" y="1351803"/>
                  </a:lnTo>
                  <a:lnTo>
                    <a:pt x="141633" y="1373186"/>
                  </a:lnTo>
                  <a:lnTo>
                    <a:pt x="185164" y="1386700"/>
                  </a:lnTo>
                  <a:lnTo>
                    <a:pt x="231902" y="1391411"/>
                  </a:lnTo>
                  <a:lnTo>
                    <a:pt x="2924302" y="1391411"/>
                  </a:lnTo>
                  <a:lnTo>
                    <a:pt x="2971039" y="1386700"/>
                  </a:lnTo>
                  <a:lnTo>
                    <a:pt x="3014570" y="1373186"/>
                  </a:lnTo>
                  <a:lnTo>
                    <a:pt x="3053962" y="1351803"/>
                  </a:lnTo>
                  <a:lnTo>
                    <a:pt x="3088282" y="1323484"/>
                  </a:lnTo>
                  <a:lnTo>
                    <a:pt x="3116599" y="1289161"/>
                  </a:lnTo>
                  <a:lnTo>
                    <a:pt x="3137980" y="1249767"/>
                  </a:lnTo>
                  <a:lnTo>
                    <a:pt x="3151492" y="1206235"/>
                  </a:lnTo>
                  <a:lnTo>
                    <a:pt x="3156204" y="1159497"/>
                  </a:lnTo>
                  <a:lnTo>
                    <a:pt x="3156204" y="231901"/>
                  </a:lnTo>
                  <a:lnTo>
                    <a:pt x="3151492" y="185164"/>
                  </a:lnTo>
                  <a:lnTo>
                    <a:pt x="3137980" y="141633"/>
                  </a:lnTo>
                  <a:lnTo>
                    <a:pt x="3116599" y="102241"/>
                  </a:lnTo>
                  <a:lnTo>
                    <a:pt x="3088282" y="67921"/>
                  </a:lnTo>
                  <a:lnTo>
                    <a:pt x="3053962" y="39604"/>
                  </a:lnTo>
                  <a:lnTo>
                    <a:pt x="3014570" y="18223"/>
                  </a:lnTo>
                  <a:lnTo>
                    <a:pt x="2971039" y="4711"/>
                  </a:lnTo>
                  <a:lnTo>
                    <a:pt x="2924302" y="0"/>
                  </a:lnTo>
                  <a:close/>
                </a:path>
              </a:pathLst>
            </a:custGeom>
            <a:solidFill>
              <a:srgbClr val="538F25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88848" y="3895349"/>
              <a:ext cx="3156585" cy="1080770"/>
            </a:xfrm>
            <a:custGeom>
              <a:avLst/>
              <a:gdLst/>
              <a:ahLst/>
              <a:cxnLst/>
              <a:rect l="l" t="t" r="r" b="b"/>
              <a:pathLst>
                <a:path w="3156585" h="1080770">
                  <a:moveTo>
                    <a:pt x="2976118" y="0"/>
                  </a:moveTo>
                  <a:lnTo>
                    <a:pt x="180086" y="0"/>
                  </a:lnTo>
                  <a:lnTo>
                    <a:pt x="132213" y="6432"/>
                  </a:lnTo>
                  <a:lnTo>
                    <a:pt x="89195" y="24585"/>
                  </a:lnTo>
                  <a:lnTo>
                    <a:pt x="52747" y="52743"/>
                  </a:lnTo>
                  <a:lnTo>
                    <a:pt x="24588" y="89189"/>
                  </a:lnTo>
                  <a:lnTo>
                    <a:pt x="6433" y="132209"/>
                  </a:lnTo>
                  <a:lnTo>
                    <a:pt x="0" y="180086"/>
                  </a:lnTo>
                  <a:lnTo>
                    <a:pt x="0" y="900417"/>
                  </a:lnTo>
                  <a:lnTo>
                    <a:pt x="6433" y="948294"/>
                  </a:lnTo>
                  <a:lnTo>
                    <a:pt x="24588" y="991316"/>
                  </a:lnTo>
                  <a:lnTo>
                    <a:pt x="52747" y="1027766"/>
                  </a:lnTo>
                  <a:lnTo>
                    <a:pt x="89195" y="1055927"/>
                  </a:lnTo>
                  <a:lnTo>
                    <a:pt x="132213" y="1074082"/>
                  </a:lnTo>
                  <a:lnTo>
                    <a:pt x="180086" y="1080516"/>
                  </a:lnTo>
                  <a:lnTo>
                    <a:pt x="2976118" y="1080516"/>
                  </a:lnTo>
                  <a:lnTo>
                    <a:pt x="3023990" y="1074082"/>
                  </a:lnTo>
                  <a:lnTo>
                    <a:pt x="3067008" y="1055927"/>
                  </a:lnTo>
                  <a:lnTo>
                    <a:pt x="3103456" y="1027766"/>
                  </a:lnTo>
                  <a:lnTo>
                    <a:pt x="3131615" y="991316"/>
                  </a:lnTo>
                  <a:lnTo>
                    <a:pt x="3149770" y="948294"/>
                  </a:lnTo>
                  <a:lnTo>
                    <a:pt x="3156204" y="900417"/>
                  </a:lnTo>
                  <a:lnTo>
                    <a:pt x="3156204" y="180086"/>
                  </a:lnTo>
                  <a:lnTo>
                    <a:pt x="3149770" y="132209"/>
                  </a:lnTo>
                  <a:lnTo>
                    <a:pt x="3131615" y="89189"/>
                  </a:lnTo>
                  <a:lnTo>
                    <a:pt x="3103456" y="52743"/>
                  </a:lnTo>
                  <a:lnTo>
                    <a:pt x="3067008" y="24585"/>
                  </a:lnTo>
                  <a:lnTo>
                    <a:pt x="3023990" y="6432"/>
                  </a:lnTo>
                  <a:lnTo>
                    <a:pt x="29761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88848" y="3002292"/>
              <a:ext cx="3165475" cy="2956560"/>
            </a:xfrm>
            <a:custGeom>
              <a:avLst/>
              <a:gdLst/>
              <a:ahLst/>
              <a:cxnLst/>
              <a:rect l="l" t="t" r="r" b="b"/>
              <a:pathLst>
                <a:path w="3165475" h="2956560">
                  <a:moveTo>
                    <a:pt x="3156204" y="1795780"/>
                  </a:moveTo>
                  <a:lnTo>
                    <a:pt x="3151479" y="1748993"/>
                  </a:lnTo>
                  <a:lnTo>
                    <a:pt x="3137954" y="1705406"/>
                  </a:lnTo>
                  <a:lnTo>
                    <a:pt x="3116554" y="1665973"/>
                  </a:lnTo>
                  <a:lnTo>
                    <a:pt x="3088208" y="1631619"/>
                  </a:lnTo>
                  <a:lnTo>
                    <a:pt x="3053842" y="1603273"/>
                  </a:lnTo>
                  <a:lnTo>
                    <a:pt x="3014408" y="1581861"/>
                  </a:lnTo>
                  <a:lnTo>
                    <a:pt x="2970834" y="1568335"/>
                  </a:lnTo>
                  <a:lnTo>
                    <a:pt x="2924048" y="1563624"/>
                  </a:lnTo>
                  <a:lnTo>
                    <a:pt x="232156" y="1563624"/>
                  </a:lnTo>
                  <a:lnTo>
                    <a:pt x="185356" y="1568335"/>
                  </a:lnTo>
                  <a:lnTo>
                    <a:pt x="141782" y="1581861"/>
                  </a:lnTo>
                  <a:lnTo>
                    <a:pt x="102349" y="1603273"/>
                  </a:lnTo>
                  <a:lnTo>
                    <a:pt x="67995" y="1631619"/>
                  </a:lnTo>
                  <a:lnTo>
                    <a:pt x="39636" y="1665973"/>
                  </a:lnTo>
                  <a:lnTo>
                    <a:pt x="18237" y="1705406"/>
                  </a:lnTo>
                  <a:lnTo>
                    <a:pt x="4711" y="1748993"/>
                  </a:lnTo>
                  <a:lnTo>
                    <a:pt x="0" y="1795780"/>
                  </a:lnTo>
                  <a:lnTo>
                    <a:pt x="0" y="2724391"/>
                  </a:lnTo>
                  <a:lnTo>
                    <a:pt x="4711" y="2771178"/>
                  </a:lnTo>
                  <a:lnTo>
                    <a:pt x="18237" y="2814751"/>
                  </a:lnTo>
                  <a:lnTo>
                    <a:pt x="39636" y="2854198"/>
                  </a:lnTo>
                  <a:lnTo>
                    <a:pt x="67995" y="2888551"/>
                  </a:lnTo>
                  <a:lnTo>
                    <a:pt x="102349" y="2916910"/>
                  </a:lnTo>
                  <a:lnTo>
                    <a:pt x="141782" y="2938310"/>
                  </a:lnTo>
                  <a:lnTo>
                    <a:pt x="185356" y="2951835"/>
                  </a:lnTo>
                  <a:lnTo>
                    <a:pt x="232156" y="2956560"/>
                  </a:lnTo>
                  <a:lnTo>
                    <a:pt x="2924048" y="2956560"/>
                  </a:lnTo>
                  <a:lnTo>
                    <a:pt x="2970834" y="2951835"/>
                  </a:lnTo>
                  <a:lnTo>
                    <a:pt x="3014408" y="2938310"/>
                  </a:lnTo>
                  <a:lnTo>
                    <a:pt x="3053842" y="2916910"/>
                  </a:lnTo>
                  <a:lnTo>
                    <a:pt x="3088208" y="2888551"/>
                  </a:lnTo>
                  <a:lnTo>
                    <a:pt x="3116554" y="2854198"/>
                  </a:lnTo>
                  <a:lnTo>
                    <a:pt x="3137954" y="2814751"/>
                  </a:lnTo>
                  <a:lnTo>
                    <a:pt x="3151479" y="2771178"/>
                  </a:lnTo>
                  <a:lnTo>
                    <a:pt x="3156204" y="2724391"/>
                  </a:lnTo>
                  <a:lnTo>
                    <a:pt x="3156204" y="1795780"/>
                  </a:lnTo>
                  <a:close/>
                </a:path>
                <a:path w="3165475" h="2956560">
                  <a:moveTo>
                    <a:pt x="3165348" y="232156"/>
                  </a:moveTo>
                  <a:lnTo>
                    <a:pt x="3160623" y="185369"/>
                  </a:lnTo>
                  <a:lnTo>
                    <a:pt x="3147098" y="141782"/>
                  </a:lnTo>
                  <a:lnTo>
                    <a:pt x="3125698" y="102349"/>
                  </a:lnTo>
                  <a:lnTo>
                    <a:pt x="3097352" y="67995"/>
                  </a:lnTo>
                  <a:lnTo>
                    <a:pt x="3062986" y="39649"/>
                  </a:lnTo>
                  <a:lnTo>
                    <a:pt x="3023552" y="18237"/>
                  </a:lnTo>
                  <a:lnTo>
                    <a:pt x="2979978" y="4711"/>
                  </a:lnTo>
                  <a:lnTo>
                    <a:pt x="2933192" y="0"/>
                  </a:lnTo>
                  <a:lnTo>
                    <a:pt x="241300" y="0"/>
                  </a:lnTo>
                  <a:lnTo>
                    <a:pt x="194500" y="4711"/>
                  </a:lnTo>
                  <a:lnTo>
                    <a:pt x="150926" y="18237"/>
                  </a:lnTo>
                  <a:lnTo>
                    <a:pt x="111493" y="39649"/>
                  </a:lnTo>
                  <a:lnTo>
                    <a:pt x="77139" y="67995"/>
                  </a:lnTo>
                  <a:lnTo>
                    <a:pt x="48780" y="102349"/>
                  </a:lnTo>
                  <a:lnTo>
                    <a:pt x="27381" y="141782"/>
                  </a:lnTo>
                  <a:lnTo>
                    <a:pt x="13855" y="185369"/>
                  </a:lnTo>
                  <a:lnTo>
                    <a:pt x="9144" y="232156"/>
                  </a:lnTo>
                  <a:lnTo>
                    <a:pt x="9144" y="1160767"/>
                  </a:lnTo>
                  <a:lnTo>
                    <a:pt x="13855" y="1207554"/>
                  </a:lnTo>
                  <a:lnTo>
                    <a:pt x="27381" y="1251127"/>
                  </a:lnTo>
                  <a:lnTo>
                    <a:pt x="48780" y="1290574"/>
                  </a:lnTo>
                  <a:lnTo>
                    <a:pt x="77139" y="1324927"/>
                  </a:lnTo>
                  <a:lnTo>
                    <a:pt x="111493" y="1353286"/>
                  </a:lnTo>
                  <a:lnTo>
                    <a:pt x="150926" y="1374686"/>
                  </a:lnTo>
                  <a:lnTo>
                    <a:pt x="194500" y="1388211"/>
                  </a:lnTo>
                  <a:lnTo>
                    <a:pt x="241300" y="1392936"/>
                  </a:lnTo>
                  <a:lnTo>
                    <a:pt x="2933192" y="1392936"/>
                  </a:lnTo>
                  <a:lnTo>
                    <a:pt x="2979978" y="1388211"/>
                  </a:lnTo>
                  <a:lnTo>
                    <a:pt x="3023552" y="1374686"/>
                  </a:lnTo>
                  <a:lnTo>
                    <a:pt x="3062986" y="1353286"/>
                  </a:lnTo>
                  <a:lnTo>
                    <a:pt x="3097352" y="1324927"/>
                  </a:lnTo>
                  <a:lnTo>
                    <a:pt x="3125698" y="1290574"/>
                  </a:lnTo>
                  <a:lnTo>
                    <a:pt x="3147098" y="1251127"/>
                  </a:lnTo>
                  <a:lnTo>
                    <a:pt x="3160623" y="1207554"/>
                  </a:lnTo>
                  <a:lnTo>
                    <a:pt x="3165348" y="1160767"/>
                  </a:lnTo>
                  <a:lnTo>
                    <a:pt x="3165348" y="232156"/>
                  </a:lnTo>
                  <a:close/>
                </a:path>
              </a:pathLst>
            </a:custGeom>
            <a:solidFill>
              <a:srgbClr val="538F25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5444" y="1813559"/>
              <a:ext cx="594359" cy="594359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4308347" y="1458473"/>
            <a:ext cx="3165475" cy="4500880"/>
            <a:chOff x="4308347" y="1458473"/>
            <a:chExt cx="3165475" cy="4500880"/>
          </a:xfrm>
        </p:grpSpPr>
        <p:sp>
          <p:nvSpPr>
            <p:cNvPr id="25" name="object 25"/>
            <p:cNvSpPr/>
            <p:nvPr/>
          </p:nvSpPr>
          <p:spPr>
            <a:xfrm>
              <a:off x="4308348" y="1458480"/>
              <a:ext cx="3165475" cy="4500880"/>
            </a:xfrm>
            <a:custGeom>
              <a:avLst/>
              <a:gdLst/>
              <a:ahLst/>
              <a:cxnLst/>
              <a:rect l="l" t="t" r="r" b="b"/>
              <a:pathLst>
                <a:path w="3165475" h="4500880">
                  <a:moveTo>
                    <a:pt x="3156204" y="3339592"/>
                  </a:moveTo>
                  <a:lnTo>
                    <a:pt x="3151479" y="3292805"/>
                  </a:lnTo>
                  <a:lnTo>
                    <a:pt x="3137954" y="3249218"/>
                  </a:lnTo>
                  <a:lnTo>
                    <a:pt x="3116554" y="3209785"/>
                  </a:lnTo>
                  <a:lnTo>
                    <a:pt x="3088208" y="3175431"/>
                  </a:lnTo>
                  <a:lnTo>
                    <a:pt x="3053842" y="3147085"/>
                  </a:lnTo>
                  <a:lnTo>
                    <a:pt x="3014408" y="3125673"/>
                  </a:lnTo>
                  <a:lnTo>
                    <a:pt x="2970834" y="3112147"/>
                  </a:lnTo>
                  <a:lnTo>
                    <a:pt x="2924048" y="3107436"/>
                  </a:lnTo>
                  <a:lnTo>
                    <a:pt x="232156" y="3107436"/>
                  </a:lnTo>
                  <a:lnTo>
                    <a:pt x="185356" y="3112147"/>
                  </a:lnTo>
                  <a:lnTo>
                    <a:pt x="141782" y="3125673"/>
                  </a:lnTo>
                  <a:lnTo>
                    <a:pt x="102349" y="3147085"/>
                  </a:lnTo>
                  <a:lnTo>
                    <a:pt x="67995" y="3175431"/>
                  </a:lnTo>
                  <a:lnTo>
                    <a:pt x="39636" y="3209785"/>
                  </a:lnTo>
                  <a:lnTo>
                    <a:pt x="18237" y="3249218"/>
                  </a:lnTo>
                  <a:lnTo>
                    <a:pt x="4711" y="3292805"/>
                  </a:lnTo>
                  <a:lnTo>
                    <a:pt x="0" y="3339592"/>
                  </a:lnTo>
                  <a:lnTo>
                    <a:pt x="0" y="4268203"/>
                  </a:lnTo>
                  <a:lnTo>
                    <a:pt x="4711" y="4314990"/>
                  </a:lnTo>
                  <a:lnTo>
                    <a:pt x="18237" y="4358564"/>
                  </a:lnTo>
                  <a:lnTo>
                    <a:pt x="39636" y="4398010"/>
                  </a:lnTo>
                  <a:lnTo>
                    <a:pt x="67995" y="4432363"/>
                  </a:lnTo>
                  <a:lnTo>
                    <a:pt x="102349" y="4460722"/>
                  </a:lnTo>
                  <a:lnTo>
                    <a:pt x="141782" y="4482122"/>
                  </a:lnTo>
                  <a:lnTo>
                    <a:pt x="185356" y="4495647"/>
                  </a:lnTo>
                  <a:lnTo>
                    <a:pt x="232156" y="4500372"/>
                  </a:lnTo>
                  <a:lnTo>
                    <a:pt x="2924048" y="4500372"/>
                  </a:lnTo>
                  <a:lnTo>
                    <a:pt x="2970834" y="4495647"/>
                  </a:lnTo>
                  <a:lnTo>
                    <a:pt x="3014408" y="4482122"/>
                  </a:lnTo>
                  <a:lnTo>
                    <a:pt x="3053842" y="4460722"/>
                  </a:lnTo>
                  <a:lnTo>
                    <a:pt x="3088208" y="4432363"/>
                  </a:lnTo>
                  <a:lnTo>
                    <a:pt x="3116554" y="4398010"/>
                  </a:lnTo>
                  <a:lnTo>
                    <a:pt x="3137954" y="4358564"/>
                  </a:lnTo>
                  <a:lnTo>
                    <a:pt x="3151479" y="4314990"/>
                  </a:lnTo>
                  <a:lnTo>
                    <a:pt x="3156204" y="4268203"/>
                  </a:lnTo>
                  <a:lnTo>
                    <a:pt x="3156204" y="3339592"/>
                  </a:lnTo>
                  <a:close/>
                </a:path>
                <a:path w="3165475" h="4500880">
                  <a:moveTo>
                    <a:pt x="3156204" y="231902"/>
                  </a:moveTo>
                  <a:lnTo>
                    <a:pt x="3151492" y="185166"/>
                  </a:lnTo>
                  <a:lnTo>
                    <a:pt x="3137979" y="141630"/>
                  </a:lnTo>
                  <a:lnTo>
                    <a:pt x="3116592" y="102235"/>
                  </a:lnTo>
                  <a:lnTo>
                    <a:pt x="3088271" y="67919"/>
                  </a:lnTo>
                  <a:lnTo>
                    <a:pt x="3053956" y="39598"/>
                  </a:lnTo>
                  <a:lnTo>
                    <a:pt x="3014561" y="18224"/>
                  </a:lnTo>
                  <a:lnTo>
                    <a:pt x="2971038" y="4711"/>
                  </a:lnTo>
                  <a:lnTo>
                    <a:pt x="2924302" y="0"/>
                  </a:lnTo>
                  <a:lnTo>
                    <a:pt x="231902" y="0"/>
                  </a:lnTo>
                  <a:lnTo>
                    <a:pt x="185153" y="4711"/>
                  </a:lnTo>
                  <a:lnTo>
                    <a:pt x="141630" y="18224"/>
                  </a:lnTo>
                  <a:lnTo>
                    <a:pt x="102235" y="39598"/>
                  </a:lnTo>
                  <a:lnTo>
                    <a:pt x="67919" y="67919"/>
                  </a:lnTo>
                  <a:lnTo>
                    <a:pt x="39598" y="102235"/>
                  </a:lnTo>
                  <a:lnTo>
                    <a:pt x="18211" y="141630"/>
                  </a:lnTo>
                  <a:lnTo>
                    <a:pt x="4699" y="185166"/>
                  </a:lnTo>
                  <a:lnTo>
                    <a:pt x="0" y="231902"/>
                  </a:lnTo>
                  <a:lnTo>
                    <a:pt x="0" y="1159497"/>
                  </a:lnTo>
                  <a:lnTo>
                    <a:pt x="4699" y="1206233"/>
                  </a:lnTo>
                  <a:lnTo>
                    <a:pt x="18211" y="1249768"/>
                  </a:lnTo>
                  <a:lnTo>
                    <a:pt x="39598" y="1289164"/>
                  </a:lnTo>
                  <a:lnTo>
                    <a:pt x="67919" y="1323479"/>
                  </a:lnTo>
                  <a:lnTo>
                    <a:pt x="102235" y="1351800"/>
                  </a:lnTo>
                  <a:lnTo>
                    <a:pt x="141630" y="1373187"/>
                  </a:lnTo>
                  <a:lnTo>
                    <a:pt x="185153" y="1386700"/>
                  </a:lnTo>
                  <a:lnTo>
                    <a:pt x="231902" y="1391412"/>
                  </a:lnTo>
                  <a:lnTo>
                    <a:pt x="2924302" y="1391412"/>
                  </a:lnTo>
                  <a:lnTo>
                    <a:pt x="2971038" y="1386700"/>
                  </a:lnTo>
                  <a:lnTo>
                    <a:pt x="3014561" y="1373187"/>
                  </a:lnTo>
                  <a:lnTo>
                    <a:pt x="3053956" y="1351800"/>
                  </a:lnTo>
                  <a:lnTo>
                    <a:pt x="3088271" y="1323479"/>
                  </a:lnTo>
                  <a:lnTo>
                    <a:pt x="3116592" y="1289164"/>
                  </a:lnTo>
                  <a:lnTo>
                    <a:pt x="3137979" y="1249768"/>
                  </a:lnTo>
                  <a:lnTo>
                    <a:pt x="3151492" y="1206233"/>
                  </a:lnTo>
                  <a:lnTo>
                    <a:pt x="3156204" y="1159497"/>
                  </a:lnTo>
                  <a:lnTo>
                    <a:pt x="3156204" y="231902"/>
                  </a:lnTo>
                  <a:close/>
                </a:path>
                <a:path w="3165475" h="4500880">
                  <a:moveTo>
                    <a:pt x="3165348" y="1775968"/>
                  </a:moveTo>
                  <a:lnTo>
                    <a:pt x="3160623" y="1729181"/>
                  </a:lnTo>
                  <a:lnTo>
                    <a:pt x="3147098" y="1685594"/>
                  </a:lnTo>
                  <a:lnTo>
                    <a:pt x="3125698" y="1646161"/>
                  </a:lnTo>
                  <a:lnTo>
                    <a:pt x="3097352" y="1611807"/>
                  </a:lnTo>
                  <a:lnTo>
                    <a:pt x="3062986" y="1583461"/>
                  </a:lnTo>
                  <a:lnTo>
                    <a:pt x="3023552" y="1562049"/>
                  </a:lnTo>
                  <a:lnTo>
                    <a:pt x="2979978" y="1548523"/>
                  </a:lnTo>
                  <a:lnTo>
                    <a:pt x="2933192" y="1543812"/>
                  </a:lnTo>
                  <a:lnTo>
                    <a:pt x="241300" y="1543812"/>
                  </a:lnTo>
                  <a:lnTo>
                    <a:pt x="194500" y="1548523"/>
                  </a:lnTo>
                  <a:lnTo>
                    <a:pt x="150926" y="1562049"/>
                  </a:lnTo>
                  <a:lnTo>
                    <a:pt x="111493" y="1583461"/>
                  </a:lnTo>
                  <a:lnTo>
                    <a:pt x="77139" y="1611807"/>
                  </a:lnTo>
                  <a:lnTo>
                    <a:pt x="48780" y="1646161"/>
                  </a:lnTo>
                  <a:lnTo>
                    <a:pt x="27381" y="1685594"/>
                  </a:lnTo>
                  <a:lnTo>
                    <a:pt x="13855" y="1729181"/>
                  </a:lnTo>
                  <a:lnTo>
                    <a:pt x="9144" y="1775968"/>
                  </a:lnTo>
                  <a:lnTo>
                    <a:pt x="9144" y="2704579"/>
                  </a:lnTo>
                  <a:lnTo>
                    <a:pt x="13855" y="2751366"/>
                  </a:lnTo>
                  <a:lnTo>
                    <a:pt x="27381" y="2794939"/>
                  </a:lnTo>
                  <a:lnTo>
                    <a:pt x="48780" y="2834386"/>
                  </a:lnTo>
                  <a:lnTo>
                    <a:pt x="77139" y="2868739"/>
                  </a:lnTo>
                  <a:lnTo>
                    <a:pt x="111493" y="2897098"/>
                  </a:lnTo>
                  <a:lnTo>
                    <a:pt x="150926" y="2918498"/>
                  </a:lnTo>
                  <a:lnTo>
                    <a:pt x="194500" y="2932023"/>
                  </a:lnTo>
                  <a:lnTo>
                    <a:pt x="241300" y="2936748"/>
                  </a:lnTo>
                  <a:lnTo>
                    <a:pt x="2933192" y="2936748"/>
                  </a:lnTo>
                  <a:lnTo>
                    <a:pt x="2979978" y="2932023"/>
                  </a:lnTo>
                  <a:lnTo>
                    <a:pt x="3023552" y="2918498"/>
                  </a:lnTo>
                  <a:lnTo>
                    <a:pt x="3062986" y="2897098"/>
                  </a:lnTo>
                  <a:lnTo>
                    <a:pt x="3097352" y="2868739"/>
                  </a:lnTo>
                  <a:lnTo>
                    <a:pt x="3125698" y="2834386"/>
                  </a:lnTo>
                  <a:lnTo>
                    <a:pt x="3147098" y="2794939"/>
                  </a:lnTo>
                  <a:lnTo>
                    <a:pt x="3160623" y="2751366"/>
                  </a:lnTo>
                  <a:lnTo>
                    <a:pt x="3165348" y="2704579"/>
                  </a:lnTo>
                  <a:lnTo>
                    <a:pt x="3165348" y="1775968"/>
                  </a:lnTo>
                  <a:close/>
                </a:path>
              </a:pathLst>
            </a:custGeom>
            <a:solidFill>
              <a:srgbClr val="538F2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9328" y="1844040"/>
              <a:ext cx="498347" cy="499871"/>
            </a:xfrm>
            <a:prstGeom prst="rect">
              <a:avLst/>
            </a:prstGeom>
          </p:spPr>
        </p:pic>
      </p:grpSp>
      <p:sp>
        <p:nvSpPr>
          <p:cNvPr id="27" name="object 27"/>
          <p:cNvSpPr/>
          <p:nvPr/>
        </p:nvSpPr>
        <p:spPr>
          <a:xfrm>
            <a:off x="7965948" y="1458480"/>
            <a:ext cx="3165475" cy="4500880"/>
          </a:xfrm>
          <a:custGeom>
            <a:avLst/>
            <a:gdLst/>
            <a:ahLst/>
            <a:cxnLst/>
            <a:rect l="l" t="t" r="r" b="b"/>
            <a:pathLst>
              <a:path w="3165475" h="4500880">
                <a:moveTo>
                  <a:pt x="3156204" y="3339592"/>
                </a:moveTo>
                <a:lnTo>
                  <a:pt x="3151479" y="3292805"/>
                </a:lnTo>
                <a:lnTo>
                  <a:pt x="3137954" y="3249218"/>
                </a:lnTo>
                <a:lnTo>
                  <a:pt x="3116554" y="3209785"/>
                </a:lnTo>
                <a:lnTo>
                  <a:pt x="3088208" y="3175431"/>
                </a:lnTo>
                <a:lnTo>
                  <a:pt x="3053842" y="3147085"/>
                </a:lnTo>
                <a:lnTo>
                  <a:pt x="3014408" y="3125673"/>
                </a:lnTo>
                <a:lnTo>
                  <a:pt x="2970834" y="3112147"/>
                </a:lnTo>
                <a:lnTo>
                  <a:pt x="2924048" y="3107436"/>
                </a:lnTo>
                <a:lnTo>
                  <a:pt x="232156" y="3107436"/>
                </a:lnTo>
                <a:lnTo>
                  <a:pt x="185356" y="3112147"/>
                </a:lnTo>
                <a:lnTo>
                  <a:pt x="141782" y="3125673"/>
                </a:lnTo>
                <a:lnTo>
                  <a:pt x="102349" y="3147085"/>
                </a:lnTo>
                <a:lnTo>
                  <a:pt x="67995" y="3175431"/>
                </a:lnTo>
                <a:lnTo>
                  <a:pt x="39636" y="3209785"/>
                </a:lnTo>
                <a:lnTo>
                  <a:pt x="18237" y="3249218"/>
                </a:lnTo>
                <a:lnTo>
                  <a:pt x="4711" y="3292805"/>
                </a:lnTo>
                <a:lnTo>
                  <a:pt x="0" y="3339592"/>
                </a:lnTo>
                <a:lnTo>
                  <a:pt x="0" y="4268203"/>
                </a:lnTo>
                <a:lnTo>
                  <a:pt x="4711" y="4314990"/>
                </a:lnTo>
                <a:lnTo>
                  <a:pt x="18237" y="4358564"/>
                </a:lnTo>
                <a:lnTo>
                  <a:pt x="39636" y="4398010"/>
                </a:lnTo>
                <a:lnTo>
                  <a:pt x="67995" y="4432363"/>
                </a:lnTo>
                <a:lnTo>
                  <a:pt x="102349" y="4460722"/>
                </a:lnTo>
                <a:lnTo>
                  <a:pt x="141782" y="4482122"/>
                </a:lnTo>
                <a:lnTo>
                  <a:pt x="185356" y="4495647"/>
                </a:lnTo>
                <a:lnTo>
                  <a:pt x="232156" y="4500372"/>
                </a:lnTo>
                <a:lnTo>
                  <a:pt x="2924048" y="4500372"/>
                </a:lnTo>
                <a:lnTo>
                  <a:pt x="2970834" y="4495647"/>
                </a:lnTo>
                <a:lnTo>
                  <a:pt x="3014408" y="4482122"/>
                </a:lnTo>
                <a:lnTo>
                  <a:pt x="3053842" y="4460722"/>
                </a:lnTo>
                <a:lnTo>
                  <a:pt x="3088208" y="4432363"/>
                </a:lnTo>
                <a:lnTo>
                  <a:pt x="3116554" y="4398010"/>
                </a:lnTo>
                <a:lnTo>
                  <a:pt x="3137954" y="4358564"/>
                </a:lnTo>
                <a:lnTo>
                  <a:pt x="3151479" y="4314990"/>
                </a:lnTo>
                <a:lnTo>
                  <a:pt x="3156204" y="4268203"/>
                </a:lnTo>
                <a:lnTo>
                  <a:pt x="3156204" y="3339592"/>
                </a:lnTo>
                <a:close/>
              </a:path>
              <a:path w="3165475" h="4500880">
                <a:moveTo>
                  <a:pt x="3156204" y="231902"/>
                </a:moveTo>
                <a:lnTo>
                  <a:pt x="3151492" y="185166"/>
                </a:lnTo>
                <a:lnTo>
                  <a:pt x="3137979" y="141630"/>
                </a:lnTo>
                <a:lnTo>
                  <a:pt x="3116592" y="102235"/>
                </a:lnTo>
                <a:lnTo>
                  <a:pt x="3088271" y="67919"/>
                </a:lnTo>
                <a:lnTo>
                  <a:pt x="3053956" y="39598"/>
                </a:lnTo>
                <a:lnTo>
                  <a:pt x="3014561" y="18224"/>
                </a:lnTo>
                <a:lnTo>
                  <a:pt x="2971038" y="4711"/>
                </a:lnTo>
                <a:lnTo>
                  <a:pt x="2924302" y="0"/>
                </a:lnTo>
                <a:lnTo>
                  <a:pt x="231902" y="0"/>
                </a:lnTo>
                <a:lnTo>
                  <a:pt x="185153" y="4711"/>
                </a:lnTo>
                <a:lnTo>
                  <a:pt x="141630" y="18224"/>
                </a:lnTo>
                <a:lnTo>
                  <a:pt x="102235" y="39598"/>
                </a:lnTo>
                <a:lnTo>
                  <a:pt x="67919" y="67919"/>
                </a:lnTo>
                <a:lnTo>
                  <a:pt x="39598" y="102235"/>
                </a:lnTo>
                <a:lnTo>
                  <a:pt x="18211" y="141630"/>
                </a:lnTo>
                <a:lnTo>
                  <a:pt x="4699" y="185166"/>
                </a:lnTo>
                <a:lnTo>
                  <a:pt x="0" y="231902"/>
                </a:lnTo>
                <a:lnTo>
                  <a:pt x="0" y="1159497"/>
                </a:lnTo>
                <a:lnTo>
                  <a:pt x="4699" y="1206233"/>
                </a:lnTo>
                <a:lnTo>
                  <a:pt x="18211" y="1249768"/>
                </a:lnTo>
                <a:lnTo>
                  <a:pt x="39598" y="1289164"/>
                </a:lnTo>
                <a:lnTo>
                  <a:pt x="67919" y="1323479"/>
                </a:lnTo>
                <a:lnTo>
                  <a:pt x="102235" y="1351800"/>
                </a:lnTo>
                <a:lnTo>
                  <a:pt x="141630" y="1373187"/>
                </a:lnTo>
                <a:lnTo>
                  <a:pt x="185153" y="1386700"/>
                </a:lnTo>
                <a:lnTo>
                  <a:pt x="231902" y="1391412"/>
                </a:lnTo>
                <a:lnTo>
                  <a:pt x="2924302" y="1391412"/>
                </a:lnTo>
                <a:lnTo>
                  <a:pt x="2971038" y="1386700"/>
                </a:lnTo>
                <a:lnTo>
                  <a:pt x="3014561" y="1373187"/>
                </a:lnTo>
                <a:lnTo>
                  <a:pt x="3053956" y="1351800"/>
                </a:lnTo>
                <a:lnTo>
                  <a:pt x="3088271" y="1323479"/>
                </a:lnTo>
                <a:lnTo>
                  <a:pt x="3116592" y="1289164"/>
                </a:lnTo>
                <a:lnTo>
                  <a:pt x="3137979" y="1249768"/>
                </a:lnTo>
                <a:lnTo>
                  <a:pt x="3151492" y="1206233"/>
                </a:lnTo>
                <a:lnTo>
                  <a:pt x="3156204" y="1159497"/>
                </a:lnTo>
                <a:lnTo>
                  <a:pt x="3156204" y="231902"/>
                </a:lnTo>
                <a:close/>
              </a:path>
              <a:path w="3165475" h="4500880">
                <a:moveTo>
                  <a:pt x="3165348" y="1775968"/>
                </a:moveTo>
                <a:lnTo>
                  <a:pt x="3160623" y="1729181"/>
                </a:lnTo>
                <a:lnTo>
                  <a:pt x="3147098" y="1685594"/>
                </a:lnTo>
                <a:lnTo>
                  <a:pt x="3125698" y="1646161"/>
                </a:lnTo>
                <a:lnTo>
                  <a:pt x="3097352" y="1611807"/>
                </a:lnTo>
                <a:lnTo>
                  <a:pt x="3062986" y="1583461"/>
                </a:lnTo>
                <a:lnTo>
                  <a:pt x="3023552" y="1562049"/>
                </a:lnTo>
                <a:lnTo>
                  <a:pt x="2979978" y="1548523"/>
                </a:lnTo>
                <a:lnTo>
                  <a:pt x="2933192" y="1543812"/>
                </a:lnTo>
                <a:lnTo>
                  <a:pt x="241300" y="1543812"/>
                </a:lnTo>
                <a:lnTo>
                  <a:pt x="194500" y="1548523"/>
                </a:lnTo>
                <a:lnTo>
                  <a:pt x="150926" y="1562049"/>
                </a:lnTo>
                <a:lnTo>
                  <a:pt x="111493" y="1583461"/>
                </a:lnTo>
                <a:lnTo>
                  <a:pt x="77139" y="1611807"/>
                </a:lnTo>
                <a:lnTo>
                  <a:pt x="48780" y="1646161"/>
                </a:lnTo>
                <a:lnTo>
                  <a:pt x="27381" y="1685594"/>
                </a:lnTo>
                <a:lnTo>
                  <a:pt x="13855" y="1729181"/>
                </a:lnTo>
                <a:lnTo>
                  <a:pt x="9144" y="1775968"/>
                </a:lnTo>
                <a:lnTo>
                  <a:pt x="9144" y="2704579"/>
                </a:lnTo>
                <a:lnTo>
                  <a:pt x="13855" y="2751366"/>
                </a:lnTo>
                <a:lnTo>
                  <a:pt x="27381" y="2794939"/>
                </a:lnTo>
                <a:lnTo>
                  <a:pt x="48780" y="2834386"/>
                </a:lnTo>
                <a:lnTo>
                  <a:pt x="77139" y="2868739"/>
                </a:lnTo>
                <a:lnTo>
                  <a:pt x="111493" y="2897098"/>
                </a:lnTo>
                <a:lnTo>
                  <a:pt x="150926" y="2918498"/>
                </a:lnTo>
                <a:lnTo>
                  <a:pt x="194500" y="2932023"/>
                </a:lnTo>
                <a:lnTo>
                  <a:pt x="241300" y="2936748"/>
                </a:lnTo>
                <a:lnTo>
                  <a:pt x="2933192" y="2936748"/>
                </a:lnTo>
                <a:lnTo>
                  <a:pt x="2979978" y="2932023"/>
                </a:lnTo>
                <a:lnTo>
                  <a:pt x="3023552" y="2918498"/>
                </a:lnTo>
                <a:lnTo>
                  <a:pt x="3062986" y="2897098"/>
                </a:lnTo>
                <a:lnTo>
                  <a:pt x="3097352" y="2868739"/>
                </a:lnTo>
                <a:lnTo>
                  <a:pt x="3125698" y="2834386"/>
                </a:lnTo>
                <a:lnTo>
                  <a:pt x="3147098" y="2794939"/>
                </a:lnTo>
                <a:lnTo>
                  <a:pt x="3160623" y="2751366"/>
                </a:lnTo>
                <a:lnTo>
                  <a:pt x="3165348" y="2704579"/>
                </a:lnTo>
                <a:lnTo>
                  <a:pt x="3165348" y="1775968"/>
                </a:lnTo>
                <a:close/>
              </a:path>
            </a:pathLst>
          </a:custGeom>
          <a:solidFill>
            <a:srgbClr val="538F25">
              <a:alpha val="1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839614" y="1699414"/>
            <a:ext cx="1898212" cy="11471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5405">
              <a:lnSpc>
                <a:spcPct val="100000"/>
              </a:lnSpc>
              <a:spcBef>
                <a:spcPts val="105"/>
              </a:spcBef>
            </a:pPr>
            <a:r>
              <a:rPr sz="1200" b="1" spc="190" dirty="0">
                <a:latin typeface="Calibri"/>
                <a:cs typeface="Calibri"/>
              </a:rPr>
              <a:t>700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204" dirty="0">
                <a:latin typeface="Calibri"/>
                <a:cs typeface="Calibri"/>
              </a:rPr>
              <a:t>kg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100" dirty="0">
                <a:latin typeface="Calibri"/>
                <a:cs typeface="Calibri"/>
              </a:rPr>
              <a:t>of</a:t>
            </a:r>
            <a:r>
              <a:rPr sz="1200" b="1" spc="80" dirty="0">
                <a:latin typeface="Calibri"/>
                <a:cs typeface="Calibri"/>
              </a:rPr>
              <a:t> </a:t>
            </a:r>
            <a:r>
              <a:rPr sz="1200" b="1" spc="100" dirty="0">
                <a:latin typeface="Calibri"/>
                <a:cs typeface="Calibri"/>
              </a:rPr>
              <a:t>carbon </a:t>
            </a:r>
            <a:r>
              <a:rPr sz="1200" b="1" spc="105" dirty="0">
                <a:latin typeface="Calibri"/>
                <a:cs typeface="Calibri"/>
              </a:rPr>
              <a:t>captured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lang="en-GB" sz="1200" spc="85" dirty="0">
                <a:latin typeface="Calibri"/>
                <a:cs typeface="Calibri"/>
              </a:rPr>
              <a:t>in each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40" dirty="0" err="1">
                <a:latin typeface="Calibri"/>
                <a:cs typeface="Calibri"/>
              </a:rPr>
              <a:t>tonne</a:t>
            </a:r>
            <a:endParaRPr lang="en-GB" sz="1200" spc="40" dirty="0">
              <a:latin typeface="Calibri"/>
              <a:cs typeface="Calibri"/>
            </a:endParaRPr>
          </a:p>
          <a:p>
            <a:pPr marL="12700" marR="5080" indent="65405">
              <a:lnSpc>
                <a:spcPct val="100000"/>
              </a:lnSpc>
              <a:spcBef>
                <a:spcPts val="105"/>
              </a:spcBef>
            </a:pPr>
            <a:endParaRPr lang="en-GB" sz="1200" spc="40" dirty="0">
              <a:latin typeface="Calibri"/>
              <a:cs typeface="Calibri"/>
            </a:endParaRPr>
          </a:p>
          <a:p>
            <a:pPr marL="12700" marR="5080" indent="65405">
              <a:lnSpc>
                <a:spcPct val="100000"/>
              </a:lnSpc>
              <a:spcBef>
                <a:spcPts val="105"/>
              </a:spcBef>
            </a:pPr>
            <a:r>
              <a:rPr lang="en-GB" sz="1200" b="1" spc="40" dirty="0">
                <a:latin typeface="Calibri"/>
                <a:cs typeface="Calibri"/>
              </a:rPr>
              <a:t>2500kg CO2 avoided </a:t>
            </a:r>
            <a:r>
              <a:rPr lang="en-GB" sz="1200" spc="40" dirty="0">
                <a:latin typeface="Calibri"/>
                <a:cs typeface="Calibri"/>
              </a:rPr>
              <a:t>compared to waste incineration for each tonne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05939" y="3196077"/>
            <a:ext cx="1901787" cy="10906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140" dirty="0">
                <a:latin typeface="Calibri"/>
                <a:cs typeface="Calibri"/>
              </a:rPr>
              <a:t>2.5</a:t>
            </a:r>
            <a:r>
              <a:rPr sz="1400" b="1" spc="25" dirty="0">
                <a:latin typeface="Calibri"/>
                <a:cs typeface="Calibri"/>
              </a:rPr>
              <a:t> </a:t>
            </a:r>
            <a:r>
              <a:rPr sz="1400" b="1" spc="85" dirty="0">
                <a:latin typeface="Calibri"/>
                <a:cs typeface="Calibri"/>
              </a:rPr>
              <a:t>trees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spc="110" dirty="0">
                <a:latin typeface="Calibri"/>
                <a:cs typeface="Calibri"/>
              </a:rPr>
              <a:t>saved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spc="85" dirty="0">
                <a:latin typeface="Calibri"/>
                <a:cs typeface="Calibri"/>
              </a:rPr>
              <a:t>per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50" dirty="0" err="1">
                <a:latin typeface="Calibri"/>
                <a:cs typeface="Calibri"/>
              </a:rPr>
              <a:t>tonne</a:t>
            </a:r>
            <a:endParaRPr lang="en-GB" sz="1400" spc="5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endParaRPr lang="en-GB" sz="1400" spc="5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en-GB" sz="1400" spc="50" dirty="0">
                <a:latin typeface="Calibri"/>
                <a:cs typeface="Calibri"/>
              </a:rPr>
              <a:t>Allowing continued CO2 absorption by the trees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21290" y="4983690"/>
            <a:ext cx="175958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b="1" spc="120" dirty="0">
                <a:latin typeface="Calibri"/>
                <a:cs typeface="Calibri"/>
              </a:rPr>
              <a:t>Repurpose</a:t>
            </a:r>
            <a:r>
              <a:rPr sz="1400" b="1" spc="50" dirty="0">
                <a:latin typeface="Calibri"/>
                <a:cs typeface="Calibri"/>
              </a:rPr>
              <a:t> </a:t>
            </a:r>
            <a:r>
              <a:rPr sz="1400" b="1" spc="165" dirty="0">
                <a:latin typeface="Calibri"/>
                <a:cs typeface="Calibri"/>
              </a:rPr>
              <a:t>&gt;25,000 </a:t>
            </a:r>
            <a:r>
              <a:rPr sz="1400" spc="80" dirty="0">
                <a:latin typeface="Calibri"/>
                <a:cs typeface="Calibri"/>
              </a:rPr>
              <a:t>single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80" dirty="0">
                <a:latin typeface="Calibri"/>
                <a:cs typeface="Calibri"/>
              </a:rPr>
              <a:t>use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45" dirty="0">
                <a:latin typeface="Calibri"/>
                <a:cs typeface="Calibri"/>
              </a:rPr>
              <a:t>plastic </a:t>
            </a:r>
            <a:r>
              <a:rPr sz="1400" spc="105" dirty="0">
                <a:latin typeface="Calibri"/>
                <a:cs typeface="Calibri"/>
              </a:rPr>
              <a:t>packages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85" dirty="0">
                <a:latin typeface="Calibri"/>
                <a:cs typeface="Calibri"/>
              </a:rPr>
              <a:t>per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50" dirty="0">
                <a:latin typeface="Calibri"/>
                <a:cs typeface="Calibri"/>
              </a:rPr>
              <a:t>tonne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71046" y="1885410"/>
            <a:ext cx="1532255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85" dirty="0">
                <a:latin typeface="Calibri"/>
                <a:cs typeface="Calibri"/>
              </a:rPr>
              <a:t>Price</a:t>
            </a:r>
            <a:r>
              <a:rPr sz="1400" b="1" spc="25" dirty="0">
                <a:latin typeface="Calibri"/>
                <a:cs typeface="Calibri"/>
              </a:rPr>
              <a:t> </a:t>
            </a:r>
            <a:r>
              <a:rPr sz="1400" b="1" spc="95" dirty="0">
                <a:latin typeface="Calibri"/>
                <a:cs typeface="Calibri"/>
              </a:rPr>
              <a:t>competitive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spc="60" dirty="0">
                <a:latin typeface="Calibri"/>
                <a:cs typeface="Calibri"/>
              </a:rPr>
              <a:t>versus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80" dirty="0">
                <a:latin typeface="Calibri"/>
                <a:cs typeface="Calibri"/>
              </a:rPr>
              <a:t>wood</a:t>
            </a:r>
            <a:r>
              <a:rPr lang="en-GB" sz="1400" spc="80" dirty="0">
                <a:latin typeface="Calibri"/>
                <a:cs typeface="Calibri"/>
              </a:rPr>
              <a:t>, steel and concrete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502637" y="3457195"/>
            <a:ext cx="135509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105"/>
              </a:spcBef>
            </a:pPr>
            <a:r>
              <a:rPr sz="1400" b="1" spc="135" dirty="0">
                <a:latin typeface="Calibri"/>
                <a:cs typeface="Calibri"/>
              </a:rPr>
              <a:t>Closed</a:t>
            </a:r>
            <a:r>
              <a:rPr sz="1400" b="1" spc="40" dirty="0">
                <a:latin typeface="Calibri"/>
                <a:cs typeface="Calibri"/>
              </a:rPr>
              <a:t> </a:t>
            </a:r>
            <a:r>
              <a:rPr sz="1400" b="1" spc="125" dirty="0">
                <a:latin typeface="Calibri"/>
                <a:cs typeface="Calibri"/>
              </a:rPr>
              <a:t>loop</a:t>
            </a:r>
            <a:r>
              <a:rPr sz="1400" b="1" spc="30" dirty="0">
                <a:latin typeface="Calibri"/>
                <a:cs typeface="Calibri"/>
              </a:rPr>
              <a:t> </a:t>
            </a:r>
            <a:r>
              <a:rPr sz="1400" b="1" spc="-50" dirty="0">
                <a:latin typeface="Calibri"/>
                <a:cs typeface="Calibri"/>
              </a:rPr>
              <a:t>-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110" dirty="0">
                <a:latin typeface="Calibri"/>
                <a:cs typeface="Calibri"/>
              </a:rPr>
              <a:t>100%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60" dirty="0">
                <a:latin typeface="Calibri"/>
                <a:cs typeface="Calibri"/>
              </a:rPr>
              <a:t>recyclable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37035" y="5045563"/>
            <a:ext cx="213678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1005" marR="5080" indent="-408940" algn="ctr">
              <a:lnSpc>
                <a:spcPct val="100000"/>
              </a:lnSpc>
              <a:spcBef>
                <a:spcPts val="100"/>
              </a:spcBef>
            </a:pPr>
            <a:r>
              <a:rPr lang="en-GB" sz="1400" b="1" spc="135" dirty="0">
                <a:latin typeface="Calibri"/>
                <a:cs typeface="Calibri"/>
              </a:rPr>
              <a:t>Expected life in excess of 100 years - BBA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388325" y="1728047"/>
            <a:ext cx="148336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80" dirty="0">
                <a:latin typeface="Calibri"/>
                <a:cs typeface="Calibri"/>
              </a:rPr>
              <a:t>Water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spc="105" dirty="0">
                <a:latin typeface="Calibri"/>
                <a:cs typeface="Calibri"/>
              </a:rPr>
              <a:t>&amp;</a:t>
            </a:r>
            <a:r>
              <a:rPr sz="1400" b="1" spc="25" dirty="0">
                <a:latin typeface="Calibri"/>
                <a:cs typeface="Calibri"/>
              </a:rPr>
              <a:t> </a:t>
            </a:r>
            <a:r>
              <a:rPr sz="1400" b="1" spc="90" dirty="0">
                <a:latin typeface="Calibri"/>
                <a:cs typeface="Calibri"/>
              </a:rPr>
              <a:t>weather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en-GB" sz="1400" b="1" spc="55" dirty="0">
                <a:latin typeface="Calibri"/>
                <a:cs typeface="Calibri"/>
              </a:rPr>
              <a:t>I</a:t>
            </a:r>
            <a:r>
              <a:rPr sz="1400" b="1" spc="55" dirty="0">
                <a:latin typeface="Calibri"/>
                <a:cs typeface="Calibri"/>
              </a:rPr>
              <a:t>impervious</a:t>
            </a:r>
            <a:endParaRPr lang="en-GB" sz="1400" b="1" spc="55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en-GB" sz="1400" b="1" spc="55" dirty="0">
                <a:latin typeface="Calibri"/>
                <a:cs typeface="Calibri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GB" sz="1400" b="1" spc="55" dirty="0">
                <a:latin typeface="Calibri"/>
                <a:cs typeface="Calibri"/>
              </a:rPr>
              <a:t>Low slip 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9124181" y="3472196"/>
            <a:ext cx="1937131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125" dirty="0">
                <a:latin typeface="Calibri"/>
                <a:cs typeface="Calibri"/>
              </a:rPr>
              <a:t>Fungi</a:t>
            </a:r>
            <a:r>
              <a:rPr sz="1400" b="1" spc="40" dirty="0">
                <a:latin typeface="Calibri"/>
                <a:cs typeface="Calibri"/>
              </a:rPr>
              <a:t> </a:t>
            </a:r>
            <a:r>
              <a:rPr sz="1400" b="1" spc="105" dirty="0">
                <a:latin typeface="Calibri"/>
                <a:cs typeface="Calibri"/>
              </a:rPr>
              <a:t>&amp;</a:t>
            </a:r>
            <a:r>
              <a:rPr sz="1400" b="1" spc="35" dirty="0">
                <a:latin typeface="Calibri"/>
                <a:cs typeface="Calibri"/>
              </a:rPr>
              <a:t> rot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resistant</a:t>
            </a:r>
            <a:endParaRPr lang="en-GB" sz="1400" b="1" spc="-10" dirty="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388325" y="5045741"/>
            <a:ext cx="16179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10" dirty="0">
                <a:latin typeface="Calibri"/>
                <a:cs typeface="Calibri"/>
              </a:rPr>
              <a:t>Extremely</a:t>
            </a:r>
            <a:r>
              <a:rPr sz="1400" b="1" spc="30" dirty="0">
                <a:latin typeface="Calibri"/>
                <a:cs typeface="Calibri"/>
              </a:rPr>
              <a:t> </a:t>
            </a:r>
            <a:r>
              <a:rPr sz="1400" b="1" spc="95" dirty="0">
                <a:latin typeface="Calibri"/>
                <a:cs typeface="Calibri"/>
              </a:rPr>
              <a:t>durable</a:t>
            </a:r>
            <a:endParaRPr sz="1400" dirty="0">
              <a:latin typeface="Calibri"/>
              <a:cs typeface="Calibri"/>
            </a:endParaRPr>
          </a:p>
          <a:p>
            <a:pPr marL="1714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&amp;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65" dirty="0">
                <a:latin typeface="Calibri"/>
                <a:cs typeface="Calibri"/>
              </a:rPr>
              <a:t>maintenance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free</a:t>
            </a:r>
            <a:endParaRPr lang="en-GB" sz="1400" spc="-20" dirty="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818388" y="3177540"/>
            <a:ext cx="988060" cy="2705100"/>
            <a:chOff x="818388" y="3177540"/>
            <a:chExt cx="988060" cy="2705100"/>
          </a:xfrm>
        </p:grpSpPr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8388" y="3177540"/>
              <a:ext cx="987551" cy="111251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6488" y="4949951"/>
              <a:ext cx="845819" cy="932687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4437888" y="3331464"/>
            <a:ext cx="914400" cy="2374900"/>
            <a:chOff x="4437888" y="3331464"/>
            <a:chExt cx="914400" cy="2374900"/>
          </a:xfrm>
        </p:grpSpPr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37888" y="3331464"/>
              <a:ext cx="899147" cy="81991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32376" y="4885944"/>
              <a:ext cx="819911" cy="819911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8176259" y="1684020"/>
            <a:ext cx="1018540" cy="4110354"/>
            <a:chOff x="8176259" y="1684020"/>
            <a:chExt cx="1018540" cy="4110354"/>
          </a:xfrm>
        </p:grpSpPr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76259" y="1684020"/>
              <a:ext cx="877823" cy="87172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09788" y="4808220"/>
              <a:ext cx="984503" cy="98601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60079" y="3372624"/>
              <a:ext cx="793991" cy="7939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29187" y="97497"/>
            <a:ext cx="499859" cy="37185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3571" y="335807"/>
            <a:ext cx="105156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000" spc="165" dirty="0"/>
              <a:t>Plastecowood</a:t>
            </a:r>
            <a:r>
              <a:rPr sz="2000" spc="20" dirty="0"/>
              <a:t> </a:t>
            </a:r>
            <a:r>
              <a:rPr sz="2000" spc="145" dirty="0"/>
              <a:t>has</a:t>
            </a:r>
            <a:r>
              <a:rPr sz="2000" spc="70" dirty="0"/>
              <a:t> </a:t>
            </a:r>
            <a:r>
              <a:rPr sz="2000" spc="135" dirty="0"/>
              <a:t>a</a:t>
            </a:r>
            <a:r>
              <a:rPr sz="2000" spc="80" dirty="0"/>
              <a:t> </a:t>
            </a:r>
            <a:r>
              <a:rPr sz="2000" spc="160" dirty="0"/>
              <a:t>proven</a:t>
            </a:r>
            <a:r>
              <a:rPr sz="2000" spc="20" dirty="0"/>
              <a:t> </a:t>
            </a:r>
            <a:r>
              <a:rPr sz="2000" spc="155" dirty="0"/>
              <a:t>process</a:t>
            </a:r>
            <a:r>
              <a:rPr sz="2000" spc="35" dirty="0"/>
              <a:t> </a:t>
            </a:r>
            <a:r>
              <a:rPr sz="2000" spc="175" dirty="0"/>
              <a:t>and</a:t>
            </a:r>
            <a:r>
              <a:rPr sz="2000" spc="65" dirty="0"/>
              <a:t> </a:t>
            </a:r>
            <a:r>
              <a:rPr sz="2000" spc="135" dirty="0"/>
              <a:t>proprietary</a:t>
            </a:r>
            <a:r>
              <a:rPr sz="2000" spc="25" dirty="0"/>
              <a:t> </a:t>
            </a:r>
            <a:r>
              <a:rPr sz="2000" spc="160" dirty="0"/>
              <a:t>know-</a:t>
            </a:r>
            <a:r>
              <a:rPr sz="2000" spc="175" dirty="0"/>
              <a:t>how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0269" y="697552"/>
            <a:ext cx="7146925" cy="6097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90" dirty="0">
                <a:latin typeface="Calibri"/>
                <a:cs typeface="Calibri"/>
              </a:rPr>
              <a:t>Unique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spc="95" dirty="0">
                <a:latin typeface="Calibri"/>
                <a:cs typeface="Calibri"/>
              </a:rPr>
              <a:t>technology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and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process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65" dirty="0">
                <a:latin typeface="Calibri"/>
                <a:cs typeface="Calibri"/>
              </a:rPr>
              <a:t>was </a:t>
            </a:r>
            <a:r>
              <a:rPr sz="1200" spc="114" dirty="0">
                <a:latin typeface="Calibri"/>
                <a:cs typeface="Calibri"/>
              </a:rPr>
              <a:t>developed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and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perfected </a:t>
            </a:r>
            <a:r>
              <a:rPr sz="1200" spc="70" dirty="0">
                <a:latin typeface="Calibri"/>
                <a:cs typeface="Calibri"/>
              </a:rPr>
              <a:t>over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50" dirty="0">
                <a:latin typeface="Calibri"/>
                <a:cs typeface="Calibri"/>
              </a:rPr>
              <a:t>ten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50" dirty="0">
                <a:latin typeface="Calibri"/>
                <a:cs typeface="Calibri"/>
              </a:rPr>
              <a:t>years</a:t>
            </a:r>
            <a:endParaRPr sz="1200" dirty="0">
              <a:latin typeface="Calibri"/>
              <a:cs typeface="Calibri"/>
            </a:endParaRPr>
          </a:p>
          <a:p>
            <a:pPr marL="422909">
              <a:lnSpc>
                <a:spcPct val="100000"/>
              </a:lnSpc>
              <a:spcBef>
                <a:spcPts val="1864"/>
              </a:spcBef>
            </a:pPr>
            <a:r>
              <a:rPr sz="1050" b="1" spc="80" dirty="0">
                <a:latin typeface="Calibri"/>
                <a:cs typeface="Calibri"/>
              </a:rPr>
              <a:t>Waste</a:t>
            </a:r>
            <a:r>
              <a:rPr sz="1050" b="1" spc="20" dirty="0">
                <a:latin typeface="Calibri"/>
                <a:cs typeface="Calibri"/>
              </a:rPr>
              <a:t> </a:t>
            </a:r>
            <a:r>
              <a:rPr sz="1050" b="1" spc="65" dirty="0">
                <a:latin typeface="Calibri"/>
                <a:cs typeface="Calibri"/>
              </a:rPr>
              <a:t>plastics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923" y="6511225"/>
            <a:ext cx="14217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45" dirty="0">
                <a:latin typeface="Calibri"/>
                <a:cs typeface="Calibri"/>
              </a:rPr>
              <a:t>Source: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Company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information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41764" y="3562239"/>
            <a:ext cx="1650491" cy="88641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75549" y="3643839"/>
            <a:ext cx="801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0" dirty="0">
                <a:latin typeface="Calibri"/>
                <a:cs typeface="Calibri"/>
              </a:rPr>
              <a:t>Shredding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23549" y="3648259"/>
            <a:ext cx="7258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70" dirty="0">
                <a:latin typeface="Calibri"/>
                <a:cs typeface="Calibri"/>
              </a:rPr>
              <a:t>Extrusion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70958" y="3205689"/>
            <a:ext cx="590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90" dirty="0">
                <a:latin typeface="Calibri"/>
                <a:cs typeface="Calibri"/>
              </a:rPr>
              <a:t>Lumber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642867" y="4556867"/>
            <a:ext cx="1539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10" dirty="0">
                <a:latin typeface="Calibri"/>
                <a:cs typeface="Calibri"/>
              </a:rPr>
              <a:t>Assembled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75" dirty="0">
                <a:latin typeface="Calibri"/>
                <a:cs typeface="Calibri"/>
              </a:rPr>
              <a:t>products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43200" y="3919728"/>
            <a:ext cx="441959" cy="1403985"/>
          </a:xfrm>
          <a:custGeom>
            <a:avLst/>
            <a:gdLst/>
            <a:ahLst/>
            <a:cxnLst/>
            <a:rect l="l" t="t" r="r" b="b"/>
            <a:pathLst>
              <a:path w="441960" h="1403985">
                <a:moveTo>
                  <a:pt x="220979" y="0"/>
                </a:moveTo>
                <a:lnTo>
                  <a:pt x="0" y="0"/>
                </a:lnTo>
                <a:lnTo>
                  <a:pt x="220979" y="701802"/>
                </a:lnTo>
                <a:lnTo>
                  <a:pt x="0" y="1403604"/>
                </a:lnTo>
                <a:lnTo>
                  <a:pt x="220979" y="1403604"/>
                </a:lnTo>
                <a:lnTo>
                  <a:pt x="441959" y="701802"/>
                </a:lnTo>
                <a:lnTo>
                  <a:pt x="220979" y="0"/>
                </a:lnTo>
                <a:close/>
              </a:path>
            </a:pathLst>
          </a:custGeom>
          <a:solidFill>
            <a:srgbClr val="538F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24144" y="3909059"/>
            <a:ext cx="441959" cy="1414780"/>
          </a:xfrm>
          <a:custGeom>
            <a:avLst/>
            <a:gdLst/>
            <a:ahLst/>
            <a:cxnLst/>
            <a:rect l="l" t="t" r="r" b="b"/>
            <a:pathLst>
              <a:path w="441960" h="1414779">
                <a:moveTo>
                  <a:pt x="220979" y="0"/>
                </a:moveTo>
                <a:lnTo>
                  <a:pt x="0" y="0"/>
                </a:lnTo>
                <a:lnTo>
                  <a:pt x="220979" y="707136"/>
                </a:lnTo>
                <a:lnTo>
                  <a:pt x="0" y="1414272"/>
                </a:lnTo>
                <a:lnTo>
                  <a:pt x="220979" y="1414272"/>
                </a:lnTo>
                <a:lnTo>
                  <a:pt x="441959" y="707136"/>
                </a:lnTo>
                <a:lnTo>
                  <a:pt x="220979" y="0"/>
                </a:lnTo>
                <a:close/>
              </a:path>
            </a:pathLst>
          </a:custGeom>
          <a:solidFill>
            <a:srgbClr val="538F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03564" y="3928871"/>
            <a:ext cx="441959" cy="1394460"/>
          </a:xfrm>
          <a:custGeom>
            <a:avLst/>
            <a:gdLst/>
            <a:ahLst/>
            <a:cxnLst/>
            <a:rect l="l" t="t" r="r" b="b"/>
            <a:pathLst>
              <a:path w="441959" h="1394460">
                <a:moveTo>
                  <a:pt x="220979" y="0"/>
                </a:moveTo>
                <a:lnTo>
                  <a:pt x="0" y="0"/>
                </a:lnTo>
                <a:lnTo>
                  <a:pt x="220979" y="697230"/>
                </a:lnTo>
                <a:lnTo>
                  <a:pt x="0" y="1394460"/>
                </a:lnTo>
                <a:lnTo>
                  <a:pt x="220979" y="1394460"/>
                </a:lnTo>
                <a:lnTo>
                  <a:pt x="441959" y="697230"/>
                </a:lnTo>
                <a:lnTo>
                  <a:pt x="220979" y="0"/>
                </a:lnTo>
                <a:close/>
              </a:path>
            </a:pathLst>
          </a:custGeom>
          <a:solidFill>
            <a:srgbClr val="538F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822032" y="1303378"/>
            <a:ext cx="4836160" cy="1146468"/>
          </a:xfrm>
          <a:prstGeom prst="rect">
            <a:avLst/>
          </a:prstGeom>
          <a:solidFill>
            <a:srgbClr val="538F25">
              <a:alpha val="39999"/>
            </a:srgbClr>
          </a:solidFill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2400" spc="60" dirty="0">
                <a:latin typeface="Calibri"/>
                <a:cs typeface="Calibri"/>
              </a:rPr>
              <a:t>Confidential </a:t>
            </a:r>
            <a:r>
              <a:rPr sz="2400" b="1" spc="95" dirty="0">
                <a:latin typeface="Calibri"/>
                <a:cs typeface="Calibri"/>
              </a:rPr>
              <a:t>know-</a:t>
            </a:r>
            <a:r>
              <a:rPr sz="2400" b="1" spc="80" dirty="0">
                <a:latin typeface="Calibri"/>
                <a:cs typeface="Calibri"/>
              </a:rPr>
              <a:t>how</a:t>
            </a:r>
            <a:r>
              <a:rPr sz="2400" spc="80" dirty="0">
                <a:latin typeface="Calibri"/>
                <a:cs typeface="Calibri"/>
              </a:rPr>
              <a:t>,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50" dirty="0">
                <a:latin typeface="Calibri"/>
                <a:cs typeface="Calibri"/>
              </a:rPr>
              <a:t>only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heat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spc="80" dirty="0">
                <a:latin typeface="Calibri"/>
                <a:cs typeface="Calibri"/>
              </a:rPr>
              <a:t>and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60" dirty="0" err="1">
                <a:latin typeface="Calibri"/>
                <a:cs typeface="Calibri"/>
              </a:rPr>
              <a:t>colour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spc="40" dirty="0">
                <a:latin typeface="Calibri"/>
                <a:cs typeface="Calibri"/>
              </a:rPr>
              <a:t>inputs</a:t>
            </a:r>
            <a:r>
              <a:rPr lang="en-GB" sz="2400" spc="40" dirty="0">
                <a:latin typeface="Calibri"/>
                <a:cs typeface="Calibri"/>
              </a:rPr>
              <a:t> alongside mixed plastic packaging waste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23003" y="5742432"/>
            <a:ext cx="6335395" cy="474345"/>
          </a:xfrm>
          <a:custGeom>
            <a:avLst/>
            <a:gdLst/>
            <a:ahLst/>
            <a:cxnLst/>
            <a:rect l="l" t="t" r="r" b="b"/>
            <a:pathLst>
              <a:path w="6335395" h="474345">
                <a:moveTo>
                  <a:pt x="6335268" y="0"/>
                </a:moveTo>
                <a:lnTo>
                  <a:pt x="6216777" y="0"/>
                </a:lnTo>
                <a:lnTo>
                  <a:pt x="6216777" y="266598"/>
                </a:lnTo>
                <a:lnTo>
                  <a:pt x="6209793" y="301193"/>
                </a:lnTo>
                <a:lnTo>
                  <a:pt x="6190748" y="329442"/>
                </a:lnTo>
                <a:lnTo>
                  <a:pt x="6162502" y="348488"/>
                </a:lnTo>
                <a:lnTo>
                  <a:pt x="6127915" y="355473"/>
                </a:lnTo>
                <a:lnTo>
                  <a:pt x="266598" y="355473"/>
                </a:lnTo>
                <a:lnTo>
                  <a:pt x="232011" y="348488"/>
                </a:lnTo>
                <a:lnTo>
                  <a:pt x="203765" y="329442"/>
                </a:lnTo>
                <a:lnTo>
                  <a:pt x="184720" y="301193"/>
                </a:lnTo>
                <a:lnTo>
                  <a:pt x="177736" y="266598"/>
                </a:lnTo>
                <a:lnTo>
                  <a:pt x="177736" y="236982"/>
                </a:lnTo>
                <a:lnTo>
                  <a:pt x="236981" y="236982"/>
                </a:lnTo>
                <a:lnTo>
                  <a:pt x="118490" y="118491"/>
                </a:lnTo>
                <a:lnTo>
                  <a:pt x="0" y="236982"/>
                </a:lnTo>
                <a:lnTo>
                  <a:pt x="59245" y="236982"/>
                </a:lnTo>
                <a:lnTo>
                  <a:pt x="59245" y="266598"/>
                </a:lnTo>
                <a:lnTo>
                  <a:pt x="64721" y="314146"/>
                </a:lnTo>
                <a:lnTo>
                  <a:pt x="80321" y="357794"/>
                </a:lnTo>
                <a:lnTo>
                  <a:pt x="104799" y="396296"/>
                </a:lnTo>
                <a:lnTo>
                  <a:pt x="136910" y="428409"/>
                </a:lnTo>
                <a:lnTo>
                  <a:pt x="175410" y="452887"/>
                </a:lnTo>
                <a:lnTo>
                  <a:pt x="219054" y="468487"/>
                </a:lnTo>
                <a:lnTo>
                  <a:pt x="266598" y="473964"/>
                </a:lnTo>
                <a:lnTo>
                  <a:pt x="6127915" y="473964"/>
                </a:lnTo>
                <a:lnTo>
                  <a:pt x="6175458" y="468487"/>
                </a:lnTo>
                <a:lnTo>
                  <a:pt x="6219102" y="452887"/>
                </a:lnTo>
                <a:lnTo>
                  <a:pt x="6257602" y="428409"/>
                </a:lnTo>
                <a:lnTo>
                  <a:pt x="6289714" y="396296"/>
                </a:lnTo>
                <a:lnTo>
                  <a:pt x="6314192" y="357794"/>
                </a:lnTo>
                <a:lnTo>
                  <a:pt x="6329791" y="314146"/>
                </a:lnTo>
                <a:lnTo>
                  <a:pt x="6335268" y="266598"/>
                </a:lnTo>
                <a:lnTo>
                  <a:pt x="6335268" y="0"/>
                </a:lnTo>
                <a:close/>
              </a:path>
            </a:pathLst>
          </a:custGeom>
          <a:solidFill>
            <a:srgbClr val="538F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096001" y="5757744"/>
            <a:ext cx="232561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 b="1" spc="80" dirty="0">
                <a:latin typeface="Calibri"/>
                <a:cs typeface="Calibri"/>
              </a:rPr>
              <a:t>100% </a:t>
            </a:r>
            <a:r>
              <a:rPr sz="1200" b="1" spc="80" dirty="0">
                <a:latin typeface="Calibri"/>
                <a:cs typeface="Calibri"/>
              </a:rPr>
              <a:t>Fully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recyclable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75" dirty="0">
                <a:latin typeface="Calibri"/>
                <a:cs typeface="Calibri"/>
              </a:rPr>
              <a:t>products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26764" y="2801111"/>
            <a:ext cx="4836160" cy="776495"/>
          </a:xfrm>
          <a:prstGeom prst="rect">
            <a:avLst/>
          </a:prstGeom>
          <a:solidFill>
            <a:srgbClr val="538F25">
              <a:alpha val="39999"/>
            </a:srgbClr>
          </a:solidFill>
        </p:spPr>
        <p:txBody>
          <a:bodyPr vert="horz" wrap="square" lIns="0" tIns="37465" rIns="0" bIns="0" rtlCol="0">
            <a:spAutoFit/>
          </a:bodyPr>
          <a:lstStyle/>
          <a:p>
            <a:pPr marL="114935" algn="ctr">
              <a:lnSpc>
                <a:spcPct val="100000"/>
              </a:lnSpc>
              <a:spcBef>
                <a:spcPts val="295"/>
              </a:spcBef>
            </a:pPr>
            <a:r>
              <a:rPr lang="en-GB" sz="2400" spc="60" dirty="0">
                <a:latin typeface="Calibri"/>
                <a:cs typeface="Calibri"/>
              </a:rPr>
              <a:t>Bottles, pots, lids, caps – even flexible plastics like crisp packets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00716" y="1409700"/>
            <a:ext cx="597407" cy="760475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9783096" y="2163926"/>
            <a:ext cx="159385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3045" marR="5080" indent="-220979">
              <a:lnSpc>
                <a:spcPct val="100000"/>
              </a:lnSpc>
              <a:spcBef>
                <a:spcPts val="105"/>
              </a:spcBef>
            </a:pPr>
            <a:r>
              <a:rPr sz="1400" b="1" spc="170" dirty="0">
                <a:solidFill>
                  <a:srgbClr val="F1A11C"/>
                </a:solidFill>
                <a:latin typeface="Calibri"/>
                <a:cs typeface="Calibri"/>
              </a:rPr>
              <a:t>UK</a:t>
            </a:r>
            <a:r>
              <a:rPr sz="1400" b="1" spc="25" dirty="0">
                <a:solidFill>
                  <a:srgbClr val="F1A11C"/>
                </a:solidFill>
                <a:latin typeface="Calibri"/>
                <a:cs typeface="Calibri"/>
              </a:rPr>
              <a:t> </a:t>
            </a:r>
            <a:r>
              <a:rPr sz="1400" b="1" spc="90" dirty="0">
                <a:solidFill>
                  <a:srgbClr val="F1A11C"/>
                </a:solidFill>
                <a:latin typeface="Calibri"/>
                <a:cs typeface="Calibri"/>
              </a:rPr>
              <a:t>manufacturing </a:t>
            </a:r>
            <a:r>
              <a:rPr sz="1400" b="1" spc="105" dirty="0">
                <a:solidFill>
                  <a:srgbClr val="F1A11C"/>
                </a:solidFill>
                <a:latin typeface="Calibri"/>
                <a:cs typeface="Calibri"/>
              </a:rPr>
              <a:t>success</a:t>
            </a:r>
            <a:r>
              <a:rPr sz="1400" b="1" spc="35" dirty="0">
                <a:solidFill>
                  <a:srgbClr val="F1A11C"/>
                </a:solidFill>
                <a:latin typeface="Calibri"/>
                <a:cs typeface="Calibri"/>
              </a:rPr>
              <a:t> </a:t>
            </a:r>
            <a:r>
              <a:rPr sz="1400" b="1" spc="65" dirty="0">
                <a:solidFill>
                  <a:srgbClr val="F1A11C"/>
                </a:solidFill>
                <a:latin typeface="Calibri"/>
                <a:cs typeface="Calibri"/>
              </a:rPr>
              <a:t>story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93323" y="4831079"/>
            <a:ext cx="1132331" cy="757266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01384" y="3924300"/>
            <a:ext cx="1866899" cy="1399031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534923" y="3092195"/>
            <a:ext cx="1864360" cy="441959"/>
          </a:xfrm>
          <a:custGeom>
            <a:avLst/>
            <a:gdLst/>
            <a:ahLst/>
            <a:cxnLst/>
            <a:rect l="l" t="t" r="r" b="b"/>
            <a:pathLst>
              <a:path w="1864360" h="441960">
                <a:moveTo>
                  <a:pt x="1863852" y="0"/>
                </a:moveTo>
                <a:lnTo>
                  <a:pt x="931926" y="220979"/>
                </a:lnTo>
                <a:lnTo>
                  <a:pt x="0" y="0"/>
                </a:lnTo>
                <a:lnTo>
                  <a:pt x="0" y="220979"/>
                </a:lnTo>
                <a:lnTo>
                  <a:pt x="931926" y="441959"/>
                </a:lnTo>
                <a:lnTo>
                  <a:pt x="1863852" y="220979"/>
                </a:lnTo>
                <a:lnTo>
                  <a:pt x="1863852" y="0"/>
                </a:lnTo>
                <a:close/>
              </a:path>
            </a:pathLst>
          </a:custGeom>
          <a:solidFill>
            <a:srgbClr val="538F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4923" y="1426463"/>
            <a:ext cx="1872995" cy="1403603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4923" y="3918203"/>
            <a:ext cx="1872995" cy="1405127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7164351" y="3637578"/>
            <a:ext cx="608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0" dirty="0">
                <a:latin typeface="Calibri"/>
                <a:cs typeface="Calibri"/>
              </a:rPr>
              <a:t>Cooling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20440" y="3928871"/>
            <a:ext cx="1868423" cy="1400555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9637776" y="803148"/>
            <a:ext cx="1934210" cy="2200910"/>
            <a:chOff x="9637776" y="803148"/>
            <a:chExt cx="1934210" cy="2200910"/>
          </a:xfrm>
        </p:grpSpPr>
        <p:sp>
          <p:nvSpPr>
            <p:cNvPr id="32" name="object 32"/>
            <p:cNvSpPr/>
            <p:nvPr/>
          </p:nvSpPr>
          <p:spPr>
            <a:xfrm>
              <a:off x="9666732" y="1252728"/>
              <a:ext cx="1862455" cy="1744980"/>
            </a:xfrm>
            <a:custGeom>
              <a:avLst/>
              <a:gdLst/>
              <a:ahLst/>
              <a:cxnLst/>
              <a:rect l="l" t="t" r="r" b="b"/>
              <a:pathLst>
                <a:path w="1862454" h="1744980">
                  <a:moveTo>
                    <a:pt x="0" y="872489"/>
                  </a:moveTo>
                  <a:lnTo>
                    <a:pt x="1290" y="826152"/>
                  </a:lnTo>
                  <a:lnTo>
                    <a:pt x="5119" y="780445"/>
                  </a:lnTo>
                  <a:lnTo>
                    <a:pt x="11423" y="735428"/>
                  </a:lnTo>
                  <a:lnTo>
                    <a:pt x="20136" y="691162"/>
                  </a:lnTo>
                  <a:lnTo>
                    <a:pt x="31195" y="647706"/>
                  </a:lnTo>
                  <a:lnTo>
                    <a:pt x="44534" y="605122"/>
                  </a:lnTo>
                  <a:lnTo>
                    <a:pt x="60091" y="563469"/>
                  </a:lnTo>
                  <a:lnTo>
                    <a:pt x="77800" y="522808"/>
                  </a:lnTo>
                  <a:lnTo>
                    <a:pt x="97597" y="483199"/>
                  </a:lnTo>
                  <a:lnTo>
                    <a:pt x="119417" y="444702"/>
                  </a:lnTo>
                  <a:lnTo>
                    <a:pt x="143197" y="407377"/>
                  </a:lnTo>
                  <a:lnTo>
                    <a:pt x="168872" y="371286"/>
                  </a:lnTo>
                  <a:lnTo>
                    <a:pt x="196378" y="336488"/>
                  </a:lnTo>
                  <a:lnTo>
                    <a:pt x="225650" y="303043"/>
                  </a:lnTo>
                  <a:lnTo>
                    <a:pt x="256624" y="271012"/>
                  </a:lnTo>
                  <a:lnTo>
                    <a:pt x="289235" y="240455"/>
                  </a:lnTo>
                  <a:lnTo>
                    <a:pt x="323420" y="211433"/>
                  </a:lnTo>
                  <a:lnTo>
                    <a:pt x="359114" y="184005"/>
                  </a:lnTo>
                  <a:lnTo>
                    <a:pt x="396252" y="158233"/>
                  </a:lnTo>
                  <a:lnTo>
                    <a:pt x="434770" y="134175"/>
                  </a:lnTo>
                  <a:lnTo>
                    <a:pt x="474605" y="111894"/>
                  </a:lnTo>
                  <a:lnTo>
                    <a:pt x="515691" y="91448"/>
                  </a:lnTo>
                  <a:lnTo>
                    <a:pt x="557964" y="72898"/>
                  </a:lnTo>
                  <a:lnTo>
                    <a:pt x="601359" y="56305"/>
                  </a:lnTo>
                  <a:lnTo>
                    <a:pt x="645814" y="41729"/>
                  </a:lnTo>
                  <a:lnTo>
                    <a:pt x="691262" y="29229"/>
                  </a:lnTo>
                  <a:lnTo>
                    <a:pt x="737640" y="18867"/>
                  </a:lnTo>
                  <a:lnTo>
                    <a:pt x="784884" y="10703"/>
                  </a:lnTo>
                  <a:lnTo>
                    <a:pt x="832928" y="4797"/>
                  </a:lnTo>
                  <a:lnTo>
                    <a:pt x="881710" y="1209"/>
                  </a:lnTo>
                  <a:lnTo>
                    <a:pt x="931163" y="0"/>
                  </a:lnTo>
                  <a:lnTo>
                    <a:pt x="980617" y="1209"/>
                  </a:lnTo>
                  <a:lnTo>
                    <a:pt x="1029399" y="4797"/>
                  </a:lnTo>
                  <a:lnTo>
                    <a:pt x="1077443" y="10703"/>
                  </a:lnTo>
                  <a:lnTo>
                    <a:pt x="1124687" y="18867"/>
                  </a:lnTo>
                  <a:lnTo>
                    <a:pt x="1171065" y="29229"/>
                  </a:lnTo>
                  <a:lnTo>
                    <a:pt x="1216513" y="41729"/>
                  </a:lnTo>
                  <a:lnTo>
                    <a:pt x="1260968" y="56305"/>
                  </a:lnTo>
                  <a:lnTo>
                    <a:pt x="1304363" y="72898"/>
                  </a:lnTo>
                  <a:lnTo>
                    <a:pt x="1346636" y="91448"/>
                  </a:lnTo>
                  <a:lnTo>
                    <a:pt x="1387722" y="111894"/>
                  </a:lnTo>
                  <a:lnTo>
                    <a:pt x="1427557" y="134175"/>
                  </a:lnTo>
                  <a:lnTo>
                    <a:pt x="1466075" y="158233"/>
                  </a:lnTo>
                  <a:lnTo>
                    <a:pt x="1503213" y="184005"/>
                  </a:lnTo>
                  <a:lnTo>
                    <a:pt x="1538907" y="211433"/>
                  </a:lnTo>
                  <a:lnTo>
                    <a:pt x="1573092" y="240455"/>
                  </a:lnTo>
                  <a:lnTo>
                    <a:pt x="1605703" y="271012"/>
                  </a:lnTo>
                  <a:lnTo>
                    <a:pt x="1636677" y="303043"/>
                  </a:lnTo>
                  <a:lnTo>
                    <a:pt x="1665949" y="336488"/>
                  </a:lnTo>
                  <a:lnTo>
                    <a:pt x="1693455" y="371286"/>
                  </a:lnTo>
                  <a:lnTo>
                    <a:pt x="1719130" y="407377"/>
                  </a:lnTo>
                  <a:lnTo>
                    <a:pt x="1742910" y="444702"/>
                  </a:lnTo>
                  <a:lnTo>
                    <a:pt x="1764730" y="483199"/>
                  </a:lnTo>
                  <a:lnTo>
                    <a:pt x="1784527" y="522808"/>
                  </a:lnTo>
                  <a:lnTo>
                    <a:pt x="1802236" y="563469"/>
                  </a:lnTo>
                  <a:lnTo>
                    <a:pt x="1817793" y="605122"/>
                  </a:lnTo>
                  <a:lnTo>
                    <a:pt x="1831132" y="647706"/>
                  </a:lnTo>
                  <a:lnTo>
                    <a:pt x="1842191" y="691162"/>
                  </a:lnTo>
                  <a:lnTo>
                    <a:pt x="1850904" y="735428"/>
                  </a:lnTo>
                  <a:lnTo>
                    <a:pt x="1857208" y="780445"/>
                  </a:lnTo>
                  <a:lnTo>
                    <a:pt x="1861037" y="826152"/>
                  </a:lnTo>
                  <a:lnTo>
                    <a:pt x="1862327" y="872489"/>
                  </a:lnTo>
                  <a:lnTo>
                    <a:pt x="1861037" y="918827"/>
                  </a:lnTo>
                  <a:lnTo>
                    <a:pt x="1857208" y="964534"/>
                  </a:lnTo>
                  <a:lnTo>
                    <a:pt x="1850904" y="1009551"/>
                  </a:lnTo>
                  <a:lnTo>
                    <a:pt x="1842191" y="1053817"/>
                  </a:lnTo>
                  <a:lnTo>
                    <a:pt x="1831132" y="1097273"/>
                  </a:lnTo>
                  <a:lnTo>
                    <a:pt x="1817793" y="1139857"/>
                  </a:lnTo>
                  <a:lnTo>
                    <a:pt x="1802236" y="1181510"/>
                  </a:lnTo>
                  <a:lnTo>
                    <a:pt x="1784527" y="1222171"/>
                  </a:lnTo>
                  <a:lnTo>
                    <a:pt x="1764730" y="1261780"/>
                  </a:lnTo>
                  <a:lnTo>
                    <a:pt x="1742910" y="1300277"/>
                  </a:lnTo>
                  <a:lnTo>
                    <a:pt x="1719130" y="1337602"/>
                  </a:lnTo>
                  <a:lnTo>
                    <a:pt x="1693455" y="1373693"/>
                  </a:lnTo>
                  <a:lnTo>
                    <a:pt x="1665949" y="1408491"/>
                  </a:lnTo>
                  <a:lnTo>
                    <a:pt x="1636677" y="1441936"/>
                  </a:lnTo>
                  <a:lnTo>
                    <a:pt x="1605703" y="1473967"/>
                  </a:lnTo>
                  <a:lnTo>
                    <a:pt x="1573092" y="1504524"/>
                  </a:lnTo>
                  <a:lnTo>
                    <a:pt x="1538907" y="1533546"/>
                  </a:lnTo>
                  <a:lnTo>
                    <a:pt x="1503213" y="1560974"/>
                  </a:lnTo>
                  <a:lnTo>
                    <a:pt x="1466075" y="1586746"/>
                  </a:lnTo>
                  <a:lnTo>
                    <a:pt x="1427557" y="1610804"/>
                  </a:lnTo>
                  <a:lnTo>
                    <a:pt x="1387722" y="1633085"/>
                  </a:lnTo>
                  <a:lnTo>
                    <a:pt x="1346636" y="1653531"/>
                  </a:lnTo>
                  <a:lnTo>
                    <a:pt x="1304363" y="1672081"/>
                  </a:lnTo>
                  <a:lnTo>
                    <a:pt x="1260968" y="1688674"/>
                  </a:lnTo>
                  <a:lnTo>
                    <a:pt x="1216513" y="1703250"/>
                  </a:lnTo>
                  <a:lnTo>
                    <a:pt x="1171065" y="1715750"/>
                  </a:lnTo>
                  <a:lnTo>
                    <a:pt x="1124687" y="1726112"/>
                  </a:lnTo>
                  <a:lnTo>
                    <a:pt x="1077443" y="1734276"/>
                  </a:lnTo>
                  <a:lnTo>
                    <a:pt x="1029399" y="1740182"/>
                  </a:lnTo>
                  <a:lnTo>
                    <a:pt x="980617" y="1743770"/>
                  </a:lnTo>
                  <a:lnTo>
                    <a:pt x="931163" y="1744979"/>
                  </a:lnTo>
                  <a:lnTo>
                    <a:pt x="881710" y="1743770"/>
                  </a:lnTo>
                  <a:lnTo>
                    <a:pt x="832928" y="1740182"/>
                  </a:lnTo>
                  <a:lnTo>
                    <a:pt x="784884" y="1734276"/>
                  </a:lnTo>
                  <a:lnTo>
                    <a:pt x="737640" y="1726112"/>
                  </a:lnTo>
                  <a:lnTo>
                    <a:pt x="691262" y="1715750"/>
                  </a:lnTo>
                  <a:lnTo>
                    <a:pt x="645814" y="1703250"/>
                  </a:lnTo>
                  <a:lnTo>
                    <a:pt x="601359" y="1688674"/>
                  </a:lnTo>
                  <a:lnTo>
                    <a:pt x="557964" y="1672081"/>
                  </a:lnTo>
                  <a:lnTo>
                    <a:pt x="515691" y="1653531"/>
                  </a:lnTo>
                  <a:lnTo>
                    <a:pt x="474605" y="1633085"/>
                  </a:lnTo>
                  <a:lnTo>
                    <a:pt x="434770" y="1610804"/>
                  </a:lnTo>
                  <a:lnTo>
                    <a:pt x="396252" y="1586746"/>
                  </a:lnTo>
                  <a:lnTo>
                    <a:pt x="359114" y="1560974"/>
                  </a:lnTo>
                  <a:lnTo>
                    <a:pt x="323420" y="1533546"/>
                  </a:lnTo>
                  <a:lnTo>
                    <a:pt x="289235" y="1504524"/>
                  </a:lnTo>
                  <a:lnTo>
                    <a:pt x="256624" y="1473967"/>
                  </a:lnTo>
                  <a:lnTo>
                    <a:pt x="225650" y="1441936"/>
                  </a:lnTo>
                  <a:lnTo>
                    <a:pt x="196378" y="1408491"/>
                  </a:lnTo>
                  <a:lnTo>
                    <a:pt x="168872" y="1373693"/>
                  </a:lnTo>
                  <a:lnTo>
                    <a:pt x="143197" y="1337602"/>
                  </a:lnTo>
                  <a:lnTo>
                    <a:pt x="119417" y="1300277"/>
                  </a:lnTo>
                  <a:lnTo>
                    <a:pt x="97597" y="1261780"/>
                  </a:lnTo>
                  <a:lnTo>
                    <a:pt x="77800" y="1222171"/>
                  </a:lnTo>
                  <a:lnTo>
                    <a:pt x="60091" y="1181510"/>
                  </a:lnTo>
                  <a:lnTo>
                    <a:pt x="44534" y="1139857"/>
                  </a:lnTo>
                  <a:lnTo>
                    <a:pt x="31195" y="1097273"/>
                  </a:lnTo>
                  <a:lnTo>
                    <a:pt x="20136" y="1053817"/>
                  </a:lnTo>
                  <a:lnTo>
                    <a:pt x="11423" y="1009551"/>
                  </a:lnTo>
                  <a:lnTo>
                    <a:pt x="5119" y="964534"/>
                  </a:lnTo>
                  <a:lnTo>
                    <a:pt x="1290" y="918827"/>
                  </a:lnTo>
                  <a:lnTo>
                    <a:pt x="0" y="872489"/>
                  </a:lnTo>
                  <a:close/>
                </a:path>
              </a:pathLst>
            </a:custGeom>
            <a:ln w="12700">
              <a:solidFill>
                <a:srgbClr val="F1A11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37776" y="803148"/>
              <a:ext cx="1933955" cy="400799"/>
            </a:xfrm>
            <a:prstGeom prst="rect">
              <a:avLst/>
            </a:prstGeom>
          </p:spPr>
        </p:pic>
      </p:grpSp>
      <p:pic>
        <p:nvPicPr>
          <p:cNvPr id="34" name="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284207" y="4826508"/>
            <a:ext cx="1086599" cy="7360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693FF-B7C8-6F61-4077-01AD5A17F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Versatility Across Applications</a:t>
            </a:r>
            <a:br>
              <a:rPr lang="en-GB" dirty="0"/>
            </a:b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A2CFFD-7F12-FC03-2751-9C2D43960EE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Adaptable Solutions for Diverse Needs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36054D-1ED4-D4EB-B278-E193EC91D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Smartawood™ is utilized in various applications, including: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Boardwalks and walkways.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Outdoor furniture for public spaces.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Canal retaining walls.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Acoustic barriers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Shipping structures and pallets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Its properties make it suitable for both urban and rural infrastructure projects.</a:t>
            </a:r>
          </a:p>
          <a:p>
            <a:r>
              <a:rPr lang="en-GB" b="1" dirty="0"/>
              <a:t>Images:</a:t>
            </a:r>
            <a:br>
              <a:rPr lang="en-GB" dirty="0"/>
            </a:br>
            <a:r>
              <a:rPr lang="en-GB" dirty="0"/>
              <a:t>A collage of Smartawood™ applications, such as boardwalks, benches, and canal walls, demonstrating its versatility.</a:t>
            </a:r>
          </a:p>
          <a:p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34CDDB3-0D08-D93D-27AF-E795F0EA6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236" y="1907457"/>
            <a:ext cx="4423265" cy="195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B745C4-BD27-9EFC-5338-BE1D75AC467C}"/>
              </a:ext>
            </a:extLst>
          </p:cNvPr>
          <p:cNvSpPr txBox="1"/>
          <p:nvPr/>
        </p:nvSpPr>
        <p:spPr>
          <a:xfrm>
            <a:off x="9699501" y="1871822"/>
            <a:ext cx="2325351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750"/>
              </a:spcBef>
              <a:spcAft>
                <a:spcPts val="750"/>
              </a:spcAft>
            </a:pPr>
            <a:r>
              <a:rPr lang="en-GB" sz="1200" b="1" i="1" dirty="0">
                <a:solidFill>
                  <a:srgbClr val="34493D"/>
                </a:solidFill>
                <a:effectLst/>
                <a:latin typeface="din-2014"/>
              </a:rPr>
              <a:t>Smartawood used for this boardwalk in Ireland: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1200" b="1" i="1" dirty="0">
                <a:solidFill>
                  <a:srgbClr val="34493D"/>
                </a:solidFill>
                <a:effectLst/>
                <a:latin typeface="din-2014"/>
              </a:rPr>
              <a:t>Saved 408 Tonnes of CO2 released into the atmosphere</a:t>
            </a:r>
            <a:endParaRPr lang="en-GB" sz="1200" b="1" i="0" dirty="0">
              <a:solidFill>
                <a:srgbClr val="34493D"/>
              </a:solidFill>
              <a:effectLst/>
              <a:latin typeface="din-2014"/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1200" b="1" i="1" dirty="0">
                <a:solidFill>
                  <a:srgbClr val="34493D"/>
                </a:solidFill>
                <a:effectLst/>
                <a:latin typeface="din-2014"/>
              </a:rPr>
              <a:t>Saved 408 trees being cut down</a:t>
            </a:r>
            <a:endParaRPr lang="en-GB" sz="1200" b="1" i="0" dirty="0">
              <a:solidFill>
                <a:srgbClr val="34493D"/>
              </a:solidFill>
              <a:effectLst/>
              <a:latin typeface="din-2014"/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1200" b="1" i="1" dirty="0">
                <a:solidFill>
                  <a:srgbClr val="34493D"/>
                </a:solidFill>
                <a:effectLst/>
                <a:latin typeface="din-2014"/>
              </a:rPr>
              <a:t>Upcycles at least 10.2 Million single use waste plastic packages</a:t>
            </a:r>
            <a:endParaRPr lang="en-GB" sz="1200" b="1" i="0" dirty="0">
              <a:solidFill>
                <a:srgbClr val="34493D"/>
              </a:solidFill>
              <a:effectLst/>
              <a:latin typeface="din-2014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3CE526E-A70C-F9DC-F472-A09ABD57E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643" y="4300213"/>
            <a:ext cx="2628899" cy="2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0345EA0F-3AA8-6FE3-6978-C8E1D8D17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541" y="4588613"/>
            <a:ext cx="2526155" cy="200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A141A196-08A4-6D93-5848-7C4E89299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696" y="4588613"/>
            <a:ext cx="1957376" cy="198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ject 3">
            <a:extLst>
              <a:ext uri="{FF2B5EF4-FFF2-40B4-BE49-F238E27FC236}">
                <a16:creationId xmlns:a16="http://schemas.microsoft.com/office/drawing/2014/main" id="{8B2FF121-F324-9FBE-F25F-EF0C1642BB43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35123" y="175058"/>
            <a:ext cx="499870" cy="37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41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5123" y="175058"/>
            <a:ext cx="499870" cy="37185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386328" y="6070245"/>
            <a:ext cx="861441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2125">
              <a:lnSpc>
                <a:spcPct val="100000"/>
              </a:lnSpc>
              <a:spcBef>
                <a:spcPts val="100"/>
              </a:spcBef>
              <a:tabLst>
                <a:tab pos="3003550" algn="l"/>
              </a:tabLst>
            </a:pPr>
            <a:endParaRPr sz="900" dirty="0">
              <a:latin typeface="Calibri"/>
              <a:cs typeface="Calibri"/>
            </a:endParaRPr>
          </a:p>
          <a:p>
            <a:pPr marL="12700" marR="5080">
              <a:lnSpc>
                <a:spcPts val="860"/>
              </a:lnSpc>
            </a:pPr>
            <a:r>
              <a:rPr sz="800" spc="45" dirty="0">
                <a:latin typeface="Calibri"/>
                <a:cs typeface="Calibri"/>
              </a:rPr>
              <a:t>Source:</a:t>
            </a:r>
            <a:r>
              <a:rPr sz="800" spc="9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1</a:t>
            </a:r>
            <a:r>
              <a:rPr sz="800" spc="114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-</a:t>
            </a:r>
            <a:r>
              <a:rPr sz="800" spc="125" dirty="0">
                <a:latin typeface="Calibri"/>
                <a:cs typeface="Calibri"/>
              </a:rPr>
              <a:t> </a:t>
            </a:r>
            <a:r>
              <a:rPr sz="800" spc="100" dirty="0">
                <a:latin typeface="Calibri"/>
                <a:cs typeface="Calibri"/>
              </a:rPr>
              <a:t>OECD,</a:t>
            </a:r>
            <a:r>
              <a:rPr sz="800" spc="8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Global</a:t>
            </a:r>
            <a:r>
              <a:rPr sz="800" spc="1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Plastics</a:t>
            </a:r>
            <a:r>
              <a:rPr sz="800" spc="6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Outlook</a:t>
            </a:r>
            <a:r>
              <a:rPr sz="800" spc="9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Policy</a:t>
            </a:r>
            <a:r>
              <a:rPr sz="800" spc="6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Scenarios</a:t>
            </a:r>
            <a:r>
              <a:rPr sz="800" spc="8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to</a:t>
            </a:r>
            <a:r>
              <a:rPr sz="800" spc="114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2060</a:t>
            </a:r>
            <a:r>
              <a:rPr sz="800" spc="10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(June</a:t>
            </a:r>
            <a:r>
              <a:rPr sz="800" spc="10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2022);</a:t>
            </a:r>
            <a:r>
              <a:rPr sz="800" spc="9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2</a:t>
            </a:r>
            <a:r>
              <a:rPr sz="800" spc="114" dirty="0">
                <a:latin typeface="Calibri"/>
                <a:cs typeface="Calibri"/>
              </a:rPr>
              <a:t> </a:t>
            </a:r>
            <a:r>
              <a:rPr sz="800" spc="-80" dirty="0">
                <a:latin typeface="Calibri"/>
                <a:cs typeface="Calibri"/>
              </a:rPr>
              <a:t>–</a:t>
            </a:r>
            <a:r>
              <a:rPr sz="800" spc="135" dirty="0">
                <a:latin typeface="Calibri"/>
                <a:cs typeface="Calibri"/>
              </a:rPr>
              <a:t> </a:t>
            </a:r>
            <a:r>
              <a:rPr sz="800" spc="125" dirty="0">
                <a:latin typeface="Calibri"/>
                <a:cs typeface="Calibri"/>
              </a:rPr>
              <a:t>OECD</a:t>
            </a:r>
            <a:r>
              <a:rPr sz="800" spc="8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(February</a:t>
            </a:r>
            <a:r>
              <a:rPr sz="800" spc="8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2022);</a:t>
            </a:r>
            <a:r>
              <a:rPr sz="800" spc="9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3</a:t>
            </a:r>
            <a:r>
              <a:rPr sz="800" spc="120" dirty="0">
                <a:latin typeface="Calibri"/>
                <a:cs typeface="Calibri"/>
              </a:rPr>
              <a:t> </a:t>
            </a:r>
            <a:r>
              <a:rPr sz="800" spc="-80" dirty="0">
                <a:latin typeface="Calibri"/>
                <a:cs typeface="Calibri"/>
              </a:rPr>
              <a:t>–</a:t>
            </a:r>
            <a:r>
              <a:rPr sz="800" spc="13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P&amp;S</a:t>
            </a:r>
            <a:r>
              <a:rPr sz="800" spc="1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Intelligence,</a:t>
            </a:r>
            <a:r>
              <a:rPr sz="800" spc="1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Growth</a:t>
            </a:r>
            <a:r>
              <a:rPr sz="800" spc="114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</a:t>
            </a:r>
            <a:r>
              <a:rPr sz="800" spc="114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Recycled</a:t>
            </a:r>
            <a:r>
              <a:rPr sz="800" spc="8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Plastic</a:t>
            </a:r>
            <a:r>
              <a:rPr sz="800" spc="8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Market</a:t>
            </a:r>
            <a:r>
              <a:rPr sz="800" spc="4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(April</a:t>
            </a:r>
            <a:r>
              <a:rPr sz="800" spc="114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2022);</a:t>
            </a:r>
            <a:r>
              <a:rPr sz="800" spc="7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4</a:t>
            </a:r>
            <a:r>
              <a:rPr sz="800" spc="114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-</a:t>
            </a:r>
            <a:r>
              <a:rPr sz="800" spc="12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World</a:t>
            </a:r>
            <a:r>
              <a:rPr sz="800" spc="55" dirty="0">
                <a:latin typeface="Calibri"/>
                <a:cs typeface="Calibri"/>
              </a:rPr>
              <a:t> Economic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Forum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January: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30" dirty="0">
                <a:latin typeface="Calibri"/>
                <a:cs typeface="Calibri"/>
              </a:rPr>
              <a:t>Production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and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30" dirty="0">
                <a:latin typeface="Calibri"/>
                <a:cs typeface="Calibri"/>
              </a:rPr>
              <a:t>incineration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30" dirty="0">
                <a:latin typeface="Calibri"/>
                <a:cs typeface="Calibri"/>
              </a:rPr>
              <a:t>of</a:t>
            </a:r>
            <a:r>
              <a:rPr sz="800" spc="50" dirty="0">
                <a:latin typeface="Calibri"/>
                <a:cs typeface="Calibri"/>
              </a:rPr>
              <a:t> </a:t>
            </a:r>
            <a:r>
              <a:rPr sz="800" spc="30" dirty="0">
                <a:latin typeface="Calibri"/>
                <a:cs typeface="Calibri"/>
              </a:rPr>
              <a:t>plastic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spc="30" dirty="0">
                <a:latin typeface="Calibri"/>
                <a:cs typeface="Calibri"/>
              </a:rPr>
              <a:t>globally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30" dirty="0">
                <a:latin typeface="Calibri"/>
                <a:cs typeface="Calibri"/>
              </a:rPr>
              <a:t>in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2019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(2022)</a:t>
            </a:r>
            <a:endParaRPr sz="800" dirty="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51141" y="1760029"/>
            <a:ext cx="5033010" cy="1666239"/>
            <a:chOff x="751141" y="1760029"/>
            <a:chExt cx="5033010" cy="1666239"/>
          </a:xfrm>
        </p:grpSpPr>
        <p:sp>
          <p:nvSpPr>
            <p:cNvPr id="17" name="object 17"/>
            <p:cNvSpPr/>
            <p:nvPr/>
          </p:nvSpPr>
          <p:spPr>
            <a:xfrm>
              <a:off x="755904" y="3421380"/>
              <a:ext cx="5023485" cy="0"/>
            </a:xfrm>
            <a:custGeom>
              <a:avLst/>
              <a:gdLst/>
              <a:ahLst/>
              <a:cxnLst/>
              <a:rect l="l" t="t" r="r" b="b"/>
              <a:pathLst>
                <a:path w="5023485">
                  <a:moveTo>
                    <a:pt x="0" y="0"/>
                  </a:moveTo>
                  <a:lnTo>
                    <a:pt x="502310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14806" y="1841754"/>
              <a:ext cx="4305300" cy="1336675"/>
            </a:xfrm>
            <a:custGeom>
              <a:avLst/>
              <a:gdLst/>
              <a:ahLst/>
              <a:cxnLst/>
              <a:rect l="l" t="t" r="r" b="b"/>
              <a:pathLst>
                <a:path w="4305300" h="1336675">
                  <a:moveTo>
                    <a:pt x="0" y="1336548"/>
                  </a:moveTo>
                  <a:lnTo>
                    <a:pt x="717804" y="1159764"/>
                  </a:lnTo>
                  <a:lnTo>
                    <a:pt x="1434084" y="986028"/>
                  </a:lnTo>
                  <a:lnTo>
                    <a:pt x="2151888" y="839724"/>
                  </a:lnTo>
                  <a:lnTo>
                    <a:pt x="2869692" y="614172"/>
                  </a:lnTo>
                  <a:lnTo>
                    <a:pt x="3587496" y="333756"/>
                  </a:lnTo>
                  <a:lnTo>
                    <a:pt x="4305300" y="0"/>
                  </a:lnTo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3081" y="3096577"/>
              <a:ext cx="161925" cy="16192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7165" y="2746057"/>
              <a:ext cx="161925" cy="16192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8381" y="1760029"/>
              <a:ext cx="161925" cy="161925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036379" y="2927120"/>
            <a:ext cx="2266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0" dirty="0">
                <a:solidFill>
                  <a:srgbClr val="404040"/>
                </a:solidFill>
                <a:latin typeface="Calibri"/>
                <a:cs typeface="Calibri"/>
              </a:rPr>
              <a:t>156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34966" y="2576676"/>
            <a:ext cx="2266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0" dirty="0">
                <a:solidFill>
                  <a:srgbClr val="404040"/>
                </a:solidFill>
                <a:latin typeface="Calibri"/>
                <a:cs typeface="Calibri"/>
              </a:rPr>
              <a:t>381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78852" y="1577923"/>
            <a:ext cx="3232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0" dirty="0">
                <a:solidFill>
                  <a:srgbClr val="404040"/>
                </a:solidFill>
                <a:latin typeface="Calibri"/>
                <a:cs typeface="Calibri"/>
              </a:rPr>
              <a:t>1,014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69171" y="3477931"/>
            <a:ext cx="292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0" dirty="0">
                <a:solidFill>
                  <a:srgbClr val="585858"/>
                </a:solidFill>
                <a:latin typeface="Calibri"/>
                <a:cs typeface="Calibri"/>
              </a:rPr>
              <a:t>2000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91438" y="3477931"/>
            <a:ext cx="3792220" cy="509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7670">
              <a:lnSpc>
                <a:spcPct val="100000"/>
              </a:lnSpc>
              <a:spcBef>
                <a:spcPts val="100"/>
              </a:spcBef>
              <a:tabLst>
                <a:tab pos="1125220" algn="l"/>
                <a:tab pos="1842770" algn="l"/>
                <a:tab pos="2560320" algn="l"/>
                <a:tab pos="3277870" algn="l"/>
              </a:tabLst>
            </a:pPr>
            <a:r>
              <a:rPr sz="900" spc="50" dirty="0">
                <a:solidFill>
                  <a:srgbClr val="585858"/>
                </a:solidFill>
                <a:latin typeface="Calibri"/>
                <a:cs typeface="Calibri"/>
              </a:rPr>
              <a:t>2010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900" spc="50" dirty="0">
                <a:solidFill>
                  <a:srgbClr val="585858"/>
                </a:solidFill>
                <a:latin typeface="Calibri"/>
                <a:cs typeface="Calibri"/>
              </a:rPr>
              <a:t>2020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900" spc="50" dirty="0">
                <a:solidFill>
                  <a:srgbClr val="585858"/>
                </a:solidFill>
                <a:latin typeface="Calibri"/>
                <a:cs typeface="Calibri"/>
              </a:rPr>
              <a:t>2030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900" spc="50" dirty="0">
                <a:solidFill>
                  <a:srgbClr val="585858"/>
                </a:solidFill>
                <a:latin typeface="Calibri"/>
                <a:cs typeface="Calibri"/>
              </a:rPr>
              <a:t>2040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900" spc="50" dirty="0">
                <a:solidFill>
                  <a:srgbClr val="585858"/>
                </a:solidFill>
                <a:latin typeface="Calibri"/>
                <a:cs typeface="Calibri"/>
              </a:rPr>
              <a:t>2050</a:t>
            </a:r>
            <a:endParaRPr sz="9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1050"/>
              </a:spcBef>
            </a:pPr>
            <a:r>
              <a:rPr sz="1400" spc="50" dirty="0">
                <a:latin typeface="Calibri"/>
                <a:cs typeface="Calibri"/>
              </a:rPr>
              <a:t>Investment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spc="55" dirty="0">
                <a:latin typeface="Calibri"/>
                <a:cs typeface="Calibri"/>
              </a:rPr>
              <a:t>plastic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treatment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spc="90" dirty="0">
                <a:latin typeface="Calibri"/>
                <a:cs typeface="Calibri"/>
              </a:rPr>
              <a:t>ramping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spc="70" dirty="0">
                <a:latin typeface="Calibri"/>
                <a:cs typeface="Calibri"/>
              </a:rPr>
              <a:t>up</a:t>
            </a:r>
            <a:r>
              <a:rPr sz="1050" spc="104" baseline="27777" dirty="0">
                <a:latin typeface="Calibri"/>
                <a:cs typeface="Calibri"/>
              </a:rPr>
              <a:t>3</a:t>
            </a:r>
            <a:endParaRPr sz="1050" baseline="27777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74623" y="3477931"/>
            <a:ext cx="292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0" dirty="0">
                <a:solidFill>
                  <a:srgbClr val="585858"/>
                </a:solidFill>
                <a:latin typeface="Calibri"/>
                <a:cs typeface="Calibri"/>
              </a:rPr>
              <a:t>2060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0035" y="1984874"/>
            <a:ext cx="179070" cy="1007110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spc="55" dirty="0">
                <a:solidFill>
                  <a:srgbClr val="585858"/>
                </a:solidFill>
                <a:latin typeface="Calibri"/>
                <a:cs typeface="Calibri"/>
              </a:rPr>
              <a:t>Tonnes</a:t>
            </a:r>
            <a:r>
              <a:rPr sz="1000" spc="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(millions)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05205" y="1213250"/>
            <a:ext cx="980751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sz="1200" spc="95" dirty="0">
                <a:latin typeface="Calibri"/>
                <a:cs typeface="Calibri"/>
              </a:rPr>
              <a:t>Global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55" dirty="0">
                <a:latin typeface="Calibri"/>
                <a:cs typeface="Calibri"/>
              </a:rPr>
              <a:t>plastic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waste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spc="70" dirty="0">
                <a:latin typeface="Calibri"/>
                <a:cs typeface="Calibri"/>
              </a:rPr>
              <a:t>production</a:t>
            </a:r>
            <a:r>
              <a:rPr sz="1200" spc="65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could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nearly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spc="50" dirty="0">
                <a:latin typeface="Calibri"/>
                <a:cs typeface="Calibri"/>
              </a:rPr>
              <a:t>treble</a:t>
            </a:r>
            <a:r>
              <a:rPr sz="1200" spc="75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by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spc="70" dirty="0">
                <a:latin typeface="Calibri"/>
                <a:cs typeface="Calibri"/>
              </a:rPr>
              <a:t>2060</a:t>
            </a:r>
            <a:r>
              <a:rPr sz="1000" spc="104" baseline="27777" dirty="0">
                <a:latin typeface="Calibri"/>
                <a:cs typeface="Calibri"/>
              </a:rPr>
              <a:t>1</a:t>
            </a:r>
            <a:r>
              <a:rPr sz="1000" baseline="27777" dirty="0">
                <a:latin typeface="Calibri"/>
                <a:cs typeface="Calibri"/>
              </a:rPr>
              <a:t>	</a:t>
            </a:r>
            <a:r>
              <a:rPr lang="en-GB" sz="1000" baseline="27777" dirty="0">
                <a:latin typeface="Calibri"/>
                <a:cs typeface="Calibri"/>
              </a:rPr>
              <a:t>                                                              </a:t>
            </a:r>
            <a:r>
              <a:rPr sz="1200" spc="95" dirty="0">
                <a:latin typeface="Calibri"/>
                <a:cs typeface="Calibri"/>
              </a:rPr>
              <a:t>Only</a:t>
            </a:r>
            <a:r>
              <a:rPr sz="1200" spc="65" dirty="0">
                <a:latin typeface="Calibri"/>
                <a:cs typeface="Calibri"/>
              </a:rPr>
              <a:t> </a:t>
            </a:r>
            <a:r>
              <a:rPr sz="1200" spc="125" dirty="0">
                <a:latin typeface="Calibri"/>
                <a:cs typeface="Calibri"/>
              </a:rPr>
              <a:t>9%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105" dirty="0">
                <a:latin typeface="Calibri"/>
                <a:cs typeface="Calibri"/>
              </a:rPr>
              <a:t> </a:t>
            </a:r>
            <a:r>
              <a:rPr sz="1200" spc="95" dirty="0">
                <a:latin typeface="Calibri"/>
                <a:cs typeface="Calibri"/>
              </a:rPr>
              <a:t>global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spc="55" dirty="0">
                <a:latin typeface="Calibri"/>
                <a:cs typeface="Calibri"/>
              </a:rPr>
              <a:t>plastic</a:t>
            </a:r>
            <a:r>
              <a:rPr sz="1200" spc="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65" dirty="0">
                <a:latin typeface="Calibri"/>
                <a:cs typeface="Calibri"/>
              </a:rPr>
              <a:t> recycled</a:t>
            </a:r>
            <a:r>
              <a:rPr sz="1000" spc="97" baseline="27777" dirty="0">
                <a:latin typeface="Calibri"/>
                <a:cs typeface="Calibri"/>
              </a:rPr>
              <a:t>2</a:t>
            </a:r>
            <a:endParaRPr sz="1000" baseline="27777" dirty="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232240" y="1698514"/>
            <a:ext cx="1673860" cy="1748155"/>
            <a:chOff x="8232240" y="1698514"/>
            <a:chExt cx="1673860" cy="1748155"/>
          </a:xfrm>
        </p:grpSpPr>
        <p:sp>
          <p:nvSpPr>
            <p:cNvPr id="32" name="object 32"/>
            <p:cNvSpPr/>
            <p:nvPr/>
          </p:nvSpPr>
          <p:spPr>
            <a:xfrm>
              <a:off x="9090943" y="1698514"/>
              <a:ext cx="445770" cy="824230"/>
            </a:xfrm>
            <a:custGeom>
              <a:avLst/>
              <a:gdLst/>
              <a:ahLst/>
              <a:cxnLst/>
              <a:rect l="l" t="t" r="r" b="b"/>
              <a:pathLst>
                <a:path w="445770" h="824230">
                  <a:moveTo>
                    <a:pt x="0" y="0"/>
                  </a:moveTo>
                  <a:lnTo>
                    <a:pt x="0" y="823620"/>
                  </a:lnTo>
                  <a:lnTo>
                    <a:pt x="445274" y="130746"/>
                  </a:lnTo>
                  <a:lnTo>
                    <a:pt x="400222" y="103781"/>
                  </a:lnTo>
                  <a:lnTo>
                    <a:pt x="353709" y="79822"/>
                  </a:lnTo>
                  <a:lnTo>
                    <a:pt x="305889" y="58912"/>
                  </a:lnTo>
                  <a:lnTo>
                    <a:pt x="256912" y="41097"/>
                  </a:lnTo>
                  <a:lnTo>
                    <a:pt x="206932" y="26421"/>
                  </a:lnTo>
                  <a:lnTo>
                    <a:pt x="156098" y="14929"/>
                  </a:lnTo>
                  <a:lnTo>
                    <a:pt x="104564" y="6664"/>
                  </a:lnTo>
                  <a:lnTo>
                    <a:pt x="52480" y="1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8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649346" y="1920529"/>
              <a:ext cx="1247140" cy="1517015"/>
            </a:xfrm>
            <a:custGeom>
              <a:avLst/>
              <a:gdLst/>
              <a:ahLst/>
              <a:cxnLst/>
              <a:rect l="l" t="t" r="r" b="b"/>
              <a:pathLst>
                <a:path w="1247140" h="1517014">
                  <a:moveTo>
                    <a:pt x="868349" y="0"/>
                  </a:moveTo>
                  <a:lnTo>
                    <a:pt x="423075" y="692873"/>
                  </a:lnTo>
                  <a:lnTo>
                    <a:pt x="0" y="1399514"/>
                  </a:lnTo>
                  <a:lnTo>
                    <a:pt x="42838" y="1423484"/>
                  </a:lnTo>
                  <a:lnTo>
                    <a:pt x="86489" y="1444648"/>
                  </a:lnTo>
                  <a:lnTo>
                    <a:pt x="130843" y="1463031"/>
                  </a:lnTo>
                  <a:lnTo>
                    <a:pt x="175788" y="1478661"/>
                  </a:lnTo>
                  <a:lnTo>
                    <a:pt x="221211" y="1491562"/>
                  </a:lnTo>
                  <a:lnTo>
                    <a:pt x="267002" y="1501762"/>
                  </a:lnTo>
                  <a:lnTo>
                    <a:pt x="313049" y="1509287"/>
                  </a:lnTo>
                  <a:lnTo>
                    <a:pt x="359241" y="1514162"/>
                  </a:lnTo>
                  <a:lnTo>
                    <a:pt x="405465" y="1516413"/>
                  </a:lnTo>
                  <a:lnTo>
                    <a:pt x="451610" y="1516068"/>
                  </a:lnTo>
                  <a:lnTo>
                    <a:pt x="497565" y="1513151"/>
                  </a:lnTo>
                  <a:lnTo>
                    <a:pt x="543219" y="1507690"/>
                  </a:lnTo>
                  <a:lnTo>
                    <a:pt x="588459" y="1499710"/>
                  </a:lnTo>
                  <a:lnTo>
                    <a:pt x="633173" y="1489237"/>
                  </a:lnTo>
                  <a:lnTo>
                    <a:pt x="677252" y="1476297"/>
                  </a:lnTo>
                  <a:lnTo>
                    <a:pt x="720582" y="1460918"/>
                  </a:lnTo>
                  <a:lnTo>
                    <a:pt x="763053" y="1443124"/>
                  </a:lnTo>
                  <a:lnTo>
                    <a:pt x="804552" y="1422941"/>
                  </a:lnTo>
                  <a:lnTo>
                    <a:pt x="844969" y="1400397"/>
                  </a:lnTo>
                  <a:lnTo>
                    <a:pt x="884191" y="1375517"/>
                  </a:lnTo>
                  <a:lnTo>
                    <a:pt x="922107" y="1348327"/>
                  </a:lnTo>
                  <a:lnTo>
                    <a:pt x="958607" y="1318854"/>
                  </a:lnTo>
                  <a:lnTo>
                    <a:pt x="993577" y="1287123"/>
                  </a:lnTo>
                  <a:lnTo>
                    <a:pt x="1026906" y="1253161"/>
                  </a:lnTo>
                  <a:lnTo>
                    <a:pt x="1058484" y="1216994"/>
                  </a:lnTo>
                  <a:lnTo>
                    <a:pt x="1088197" y="1178647"/>
                  </a:lnTo>
                  <a:lnTo>
                    <a:pt x="1115936" y="1138148"/>
                  </a:lnTo>
                  <a:lnTo>
                    <a:pt x="1140923" y="1096681"/>
                  </a:lnTo>
                  <a:lnTo>
                    <a:pt x="1163204" y="1054349"/>
                  </a:lnTo>
                  <a:lnTo>
                    <a:pt x="1182800" y="1011259"/>
                  </a:lnTo>
                  <a:lnTo>
                    <a:pt x="1199736" y="967519"/>
                  </a:lnTo>
                  <a:lnTo>
                    <a:pt x="1214034" y="923234"/>
                  </a:lnTo>
                  <a:lnTo>
                    <a:pt x="1225718" y="878512"/>
                  </a:lnTo>
                  <a:lnTo>
                    <a:pt x="1234811" y="833459"/>
                  </a:lnTo>
                  <a:lnTo>
                    <a:pt x="1241336" y="788182"/>
                  </a:lnTo>
                  <a:lnTo>
                    <a:pt x="1245317" y="742788"/>
                  </a:lnTo>
                  <a:lnTo>
                    <a:pt x="1246776" y="697384"/>
                  </a:lnTo>
                  <a:lnTo>
                    <a:pt x="1245737" y="652076"/>
                  </a:lnTo>
                  <a:lnTo>
                    <a:pt x="1242223" y="606970"/>
                  </a:lnTo>
                  <a:lnTo>
                    <a:pt x="1236257" y="562175"/>
                  </a:lnTo>
                  <a:lnTo>
                    <a:pt x="1227862" y="517796"/>
                  </a:lnTo>
                  <a:lnTo>
                    <a:pt x="1217063" y="473940"/>
                  </a:lnTo>
                  <a:lnTo>
                    <a:pt x="1203881" y="430715"/>
                  </a:lnTo>
                  <a:lnTo>
                    <a:pt x="1188341" y="388226"/>
                  </a:lnTo>
                  <a:lnTo>
                    <a:pt x="1170464" y="346580"/>
                  </a:lnTo>
                  <a:lnTo>
                    <a:pt x="1150276" y="305885"/>
                  </a:lnTo>
                  <a:lnTo>
                    <a:pt x="1127798" y="266246"/>
                  </a:lnTo>
                  <a:lnTo>
                    <a:pt x="1103054" y="227772"/>
                  </a:lnTo>
                  <a:lnTo>
                    <a:pt x="1076067" y="190568"/>
                  </a:lnTo>
                  <a:lnTo>
                    <a:pt x="1046861" y="154741"/>
                  </a:lnTo>
                  <a:lnTo>
                    <a:pt x="1015458" y="120398"/>
                  </a:lnTo>
                  <a:lnTo>
                    <a:pt x="981883" y="87645"/>
                  </a:lnTo>
                  <a:lnTo>
                    <a:pt x="946157" y="56590"/>
                  </a:lnTo>
                  <a:lnTo>
                    <a:pt x="908305" y="27339"/>
                  </a:lnTo>
                  <a:lnTo>
                    <a:pt x="868349" y="0"/>
                  </a:lnTo>
                  <a:close/>
                </a:path>
              </a:pathLst>
            </a:custGeom>
            <a:solidFill>
              <a:srgbClr val="538F25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649346" y="1920529"/>
              <a:ext cx="1247140" cy="1517015"/>
            </a:xfrm>
            <a:custGeom>
              <a:avLst/>
              <a:gdLst/>
              <a:ahLst/>
              <a:cxnLst/>
              <a:rect l="l" t="t" r="r" b="b"/>
              <a:pathLst>
                <a:path w="1247140" h="1517014">
                  <a:moveTo>
                    <a:pt x="868349" y="0"/>
                  </a:moveTo>
                  <a:lnTo>
                    <a:pt x="908305" y="27339"/>
                  </a:lnTo>
                  <a:lnTo>
                    <a:pt x="946157" y="56590"/>
                  </a:lnTo>
                  <a:lnTo>
                    <a:pt x="981883" y="87645"/>
                  </a:lnTo>
                  <a:lnTo>
                    <a:pt x="1015458" y="120398"/>
                  </a:lnTo>
                  <a:lnTo>
                    <a:pt x="1046861" y="154741"/>
                  </a:lnTo>
                  <a:lnTo>
                    <a:pt x="1076067" y="190568"/>
                  </a:lnTo>
                  <a:lnTo>
                    <a:pt x="1103054" y="227772"/>
                  </a:lnTo>
                  <a:lnTo>
                    <a:pt x="1127798" y="266246"/>
                  </a:lnTo>
                  <a:lnTo>
                    <a:pt x="1150276" y="305885"/>
                  </a:lnTo>
                  <a:lnTo>
                    <a:pt x="1170464" y="346580"/>
                  </a:lnTo>
                  <a:lnTo>
                    <a:pt x="1188341" y="388226"/>
                  </a:lnTo>
                  <a:lnTo>
                    <a:pt x="1203881" y="430715"/>
                  </a:lnTo>
                  <a:lnTo>
                    <a:pt x="1217063" y="473940"/>
                  </a:lnTo>
                  <a:lnTo>
                    <a:pt x="1227862" y="517796"/>
                  </a:lnTo>
                  <a:lnTo>
                    <a:pt x="1236257" y="562175"/>
                  </a:lnTo>
                  <a:lnTo>
                    <a:pt x="1242223" y="606970"/>
                  </a:lnTo>
                  <a:lnTo>
                    <a:pt x="1245737" y="652076"/>
                  </a:lnTo>
                  <a:lnTo>
                    <a:pt x="1246776" y="697384"/>
                  </a:lnTo>
                  <a:lnTo>
                    <a:pt x="1245317" y="742788"/>
                  </a:lnTo>
                  <a:lnTo>
                    <a:pt x="1241336" y="788182"/>
                  </a:lnTo>
                  <a:lnTo>
                    <a:pt x="1234811" y="833459"/>
                  </a:lnTo>
                  <a:lnTo>
                    <a:pt x="1225718" y="878512"/>
                  </a:lnTo>
                  <a:lnTo>
                    <a:pt x="1214034" y="923234"/>
                  </a:lnTo>
                  <a:lnTo>
                    <a:pt x="1199736" y="967519"/>
                  </a:lnTo>
                  <a:lnTo>
                    <a:pt x="1182800" y="1011259"/>
                  </a:lnTo>
                  <a:lnTo>
                    <a:pt x="1163204" y="1054349"/>
                  </a:lnTo>
                  <a:lnTo>
                    <a:pt x="1140923" y="1096681"/>
                  </a:lnTo>
                  <a:lnTo>
                    <a:pt x="1115936" y="1138148"/>
                  </a:lnTo>
                  <a:lnTo>
                    <a:pt x="1088197" y="1178647"/>
                  </a:lnTo>
                  <a:lnTo>
                    <a:pt x="1058484" y="1216994"/>
                  </a:lnTo>
                  <a:lnTo>
                    <a:pt x="1026906" y="1253161"/>
                  </a:lnTo>
                  <a:lnTo>
                    <a:pt x="993577" y="1287123"/>
                  </a:lnTo>
                  <a:lnTo>
                    <a:pt x="958607" y="1318854"/>
                  </a:lnTo>
                  <a:lnTo>
                    <a:pt x="922107" y="1348327"/>
                  </a:lnTo>
                  <a:lnTo>
                    <a:pt x="884191" y="1375517"/>
                  </a:lnTo>
                  <a:lnTo>
                    <a:pt x="844969" y="1400397"/>
                  </a:lnTo>
                  <a:lnTo>
                    <a:pt x="804552" y="1422941"/>
                  </a:lnTo>
                  <a:lnTo>
                    <a:pt x="763053" y="1443124"/>
                  </a:lnTo>
                  <a:lnTo>
                    <a:pt x="720582" y="1460918"/>
                  </a:lnTo>
                  <a:lnTo>
                    <a:pt x="677252" y="1476297"/>
                  </a:lnTo>
                  <a:lnTo>
                    <a:pt x="633173" y="1489237"/>
                  </a:lnTo>
                  <a:lnTo>
                    <a:pt x="588459" y="1499710"/>
                  </a:lnTo>
                  <a:lnTo>
                    <a:pt x="543219" y="1507690"/>
                  </a:lnTo>
                  <a:lnTo>
                    <a:pt x="497565" y="1513151"/>
                  </a:lnTo>
                  <a:lnTo>
                    <a:pt x="451610" y="1516068"/>
                  </a:lnTo>
                  <a:lnTo>
                    <a:pt x="405465" y="1516413"/>
                  </a:lnTo>
                  <a:lnTo>
                    <a:pt x="359241" y="1514162"/>
                  </a:lnTo>
                  <a:lnTo>
                    <a:pt x="313049" y="1509287"/>
                  </a:lnTo>
                  <a:lnTo>
                    <a:pt x="267002" y="1501762"/>
                  </a:lnTo>
                  <a:lnTo>
                    <a:pt x="221211" y="1491562"/>
                  </a:lnTo>
                  <a:lnTo>
                    <a:pt x="175788" y="1478661"/>
                  </a:lnTo>
                  <a:lnTo>
                    <a:pt x="130843" y="1463031"/>
                  </a:lnTo>
                  <a:lnTo>
                    <a:pt x="86489" y="1444648"/>
                  </a:lnTo>
                  <a:lnTo>
                    <a:pt x="42838" y="1423484"/>
                  </a:lnTo>
                  <a:lnTo>
                    <a:pt x="0" y="1399514"/>
                  </a:lnTo>
                  <a:lnTo>
                    <a:pt x="423075" y="692873"/>
                  </a:lnTo>
                  <a:lnTo>
                    <a:pt x="868349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241765" y="2466035"/>
              <a:ext cx="824230" cy="850265"/>
            </a:xfrm>
            <a:custGeom>
              <a:avLst/>
              <a:gdLst/>
              <a:ahLst/>
              <a:cxnLst/>
              <a:rect l="l" t="t" r="r" b="b"/>
              <a:pathLst>
                <a:path w="824229" h="850264">
                  <a:moveTo>
                    <a:pt x="12546" y="0"/>
                  </a:moveTo>
                  <a:lnTo>
                    <a:pt x="5522" y="48034"/>
                  </a:lnTo>
                  <a:lnTo>
                    <a:pt x="1356" y="95985"/>
                  </a:lnTo>
                  <a:lnTo>
                    <a:pt x="0" y="143746"/>
                  </a:lnTo>
                  <a:lnTo>
                    <a:pt x="1404" y="191211"/>
                  </a:lnTo>
                  <a:lnTo>
                    <a:pt x="5521" y="238274"/>
                  </a:lnTo>
                  <a:lnTo>
                    <a:pt x="12301" y="284827"/>
                  </a:lnTo>
                  <a:lnTo>
                    <a:pt x="21696" y="330765"/>
                  </a:lnTo>
                  <a:lnTo>
                    <a:pt x="33658" y="375981"/>
                  </a:lnTo>
                  <a:lnTo>
                    <a:pt x="48137" y="420369"/>
                  </a:lnTo>
                  <a:lnTo>
                    <a:pt x="65086" y="463822"/>
                  </a:lnTo>
                  <a:lnTo>
                    <a:pt x="84455" y="506234"/>
                  </a:lnTo>
                  <a:lnTo>
                    <a:pt x="106196" y="547498"/>
                  </a:lnTo>
                  <a:lnTo>
                    <a:pt x="130260" y="587508"/>
                  </a:lnTo>
                  <a:lnTo>
                    <a:pt x="156599" y="626157"/>
                  </a:lnTo>
                  <a:lnTo>
                    <a:pt x="185164" y="663340"/>
                  </a:lnTo>
                  <a:lnTo>
                    <a:pt x="215907" y="698949"/>
                  </a:lnTo>
                  <a:lnTo>
                    <a:pt x="248779" y="732878"/>
                  </a:lnTo>
                  <a:lnTo>
                    <a:pt x="283730" y="765021"/>
                  </a:lnTo>
                  <a:lnTo>
                    <a:pt x="320714" y="795271"/>
                  </a:lnTo>
                  <a:lnTo>
                    <a:pt x="359680" y="823522"/>
                  </a:lnTo>
                  <a:lnTo>
                    <a:pt x="400581" y="849668"/>
                  </a:lnTo>
                  <a:lnTo>
                    <a:pt x="823656" y="143014"/>
                  </a:lnTo>
                  <a:lnTo>
                    <a:pt x="12546" y="0"/>
                  </a:lnTo>
                  <a:close/>
                </a:path>
              </a:pathLst>
            </a:custGeom>
            <a:solidFill>
              <a:srgbClr val="538F25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241765" y="2466035"/>
              <a:ext cx="824230" cy="850265"/>
            </a:xfrm>
            <a:custGeom>
              <a:avLst/>
              <a:gdLst/>
              <a:ahLst/>
              <a:cxnLst/>
              <a:rect l="l" t="t" r="r" b="b"/>
              <a:pathLst>
                <a:path w="824229" h="850264">
                  <a:moveTo>
                    <a:pt x="400581" y="849668"/>
                  </a:moveTo>
                  <a:lnTo>
                    <a:pt x="359680" y="823522"/>
                  </a:lnTo>
                  <a:lnTo>
                    <a:pt x="320714" y="795271"/>
                  </a:lnTo>
                  <a:lnTo>
                    <a:pt x="283730" y="765021"/>
                  </a:lnTo>
                  <a:lnTo>
                    <a:pt x="248779" y="732878"/>
                  </a:lnTo>
                  <a:lnTo>
                    <a:pt x="215907" y="698949"/>
                  </a:lnTo>
                  <a:lnTo>
                    <a:pt x="185164" y="663340"/>
                  </a:lnTo>
                  <a:lnTo>
                    <a:pt x="156599" y="626157"/>
                  </a:lnTo>
                  <a:lnTo>
                    <a:pt x="130260" y="587508"/>
                  </a:lnTo>
                  <a:lnTo>
                    <a:pt x="106196" y="547498"/>
                  </a:lnTo>
                  <a:lnTo>
                    <a:pt x="84455" y="506234"/>
                  </a:lnTo>
                  <a:lnTo>
                    <a:pt x="65086" y="463822"/>
                  </a:lnTo>
                  <a:lnTo>
                    <a:pt x="48137" y="420369"/>
                  </a:lnTo>
                  <a:lnTo>
                    <a:pt x="33658" y="375981"/>
                  </a:lnTo>
                  <a:lnTo>
                    <a:pt x="21696" y="330765"/>
                  </a:lnTo>
                  <a:lnTo>
                    <a:pt x="12301" y="284827"/>
                  </a:lnTo>
                  <a:lnTo>
                    <a:pt x="5521" y="238274"/>
                  </a:lnTo>
                  <a:lnTo>
                    <a:pt x="1404" y="191211"/>
                  </a:lnTo>
                  <a:lnTo>
                    <a:pt x="0" y="143746"/>
                  </a:lnTo>
                  <a:lnTo>
                    <a:pt x="1356" y="95985"/>
                  </a:lnTo>
                  <a:lnTo>
                    <a:pt x="5522" y="48034"/>
                  </a:lnTo>
                  <a:lnTo>
                    <a:pt x="12546" y="0"/>
                  </a:lnTo>
                  <a:lnTo>
                    <a:pt x="823656" y="143014"/>
                  </a:lnTo>
                  <a:lnTo>
                    <a:pt x="400581" y="849668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254317" y="1785443"/>
              <a:ext cx="811530" cy="824230"/>
            </a:xfrm>
            <a:custGeom>
              <a:avLst/>
              <a:gdLst/>
              <a:ahLst/>
              <a:cxnLst/>
              <a:rect l="l" t="t" r="r" b="b"/>
              <a:pathLst>
                <a:path w="811529" h="824230">
                  <a:moveTo>
                    <a:pt x="811098" y="0"/>
                  </a:moveTo>
                  <a:lnTo>
                    <a:pt x="763425" y="1365"/>
                  </a:lnTo>
                  <a:lnTo>
                    <a:pt x="716389" y="5417"/>
                  </a:lnTo>
                  <a:lnTo>
                    <a:pt x="670072" y="12085"/>
                  </a:lnTo>
                  <a:lnTo>
                    <a:pt x="624556" y="21300"/>
                  </a:lnTo>
                  <a:lnTo>
                    <a:pt x="579924" y="32993"/>
                  </a:lnTo>
                  <a:lnTo>
                    <a:pt x="536258" y="47095"/>
                  </a:lnTo>
                  <a:lnTo>
                    <a:pt x="493642" y="63536"/>
                  </a:lnTo>
                  <a:lnTo>
                    <a:pt x="452157" y="82248"/>
                  </a:lnTo>
                  <a:lnTo>
                    <a:pt x="411886" y="103160"/>
                  </a:lnTo>
                  <a:lnTo>
                    <a:pt x="372912" y="126205"/>
                  </a:lnTo>
                  <a:lnTo>
                    <a:pt x="335317" y="151311"/>
                  </a:lnTo>
                  <a:lnTo>
                    <a:pt x="299183" y="178411"/>
                  </a:lnTo>
                  <a:lnTo>
                    <a:pt x="264594" y="207435"/>
                  </a:lnTo>
                  <a:lnTo>
                    <a:pt x="231631" y="238314"/>
                  </a:lnTo>
                  <a:lnTo>
                    <a:pt x="200377" y="270978"/>
                  </a:lnTo>
                  <a:lnTo>
                    <a:pt x="170915" y="305359"/>
                  </a:lnTo>
                  <a:lnTo>
                    <a:pt x="143328" y="341386"/>
                  </a:lnTo>
                  <a:lnTo>
                    <a:pt x="117697" y="378992"/>
                  </a:lnTo>
                  <a:lnTo>
                    <a:pt x="94105" y="418106"/>
                  </a:lnTo>
                  <a:lnTo>
                    <a:pt x="72635" y="458659"/>
                  </a:lnTo>
                  <a:lnTo>
                    <a:pt x="53369" y="500583"/>
                  </a:lnTo>
                  <a:lnTo>
                    <a:pt x="36390" y="543807"/>
                  </a:lnTo>
                  <a:lnTo>
                    <a:pt x="21781" y="588263"/>
                  </a:lnTo>
                  <a:lnTo>
                    <a:pt x="9623" y="633881"/>
                  </a:lnTo>
                  <a:lnTo>
                    <a:pt x="0" y="680593"/>
                  </a:lnTo>
                  <a:lnTo>
                    <a:pt x="811098" y="823607"/>
                  </a:lnTo>
                  <a:lnTo>
                    <a:pt x="811098" y="0"/>
                  </a:lnTo>
                  <a:close/>
                </a:path>
              </a:pathLst>
            </a:custGeom>
            <a:solidFill>
              <a:srgbClr val="538F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254317" y="1785443"/>
              <a:ext cx="811530" cy="824230"/>
            </a:xfrm>
            <a:custGeom>
              <a:avLst/>
              <a:gdLst/>
              <a:ahLst/>
              <a:cxnLst/>
              <a:rect l="l" t="t" r="r" b="b"/>
              <a:pathLst>
                <a:path w="811529" h="824230">
                  <a:moveTo>
                    <a:pt x="0" y="680593"/>
                  </a:moveTo>
                  <a:lnTo>
                    <a:pt x="9623" y="633881"/>
                  </a:lnTo>
                  <a:lnTo>
                    <a:pt x="21781" y="588263"/>
                  </a:lnTo>
                  <a:lnTo>
                    <a:pt x="36390" y="543807"/>
                  </a:lnTo>
                  <a:lnTo>
                    <a:pt x="53369" y="500583"/>
                  </a:lnTo>
                  <a:lnTo>
                    <a:pt x="72635" y="458659"/>
                  </a:lnTo>
                  <a:lnTo>
                    <a:pt x="94105" y="418106"/>
                  </a:lnTo>
                  <a:lnTo>
                    <a:pt x="117697" y="378992"/>
                  </a:lnTo>
                  <a:lnTo>
                    <a:pt x="143328" y="341386"/>
                  </a:lnTo>
                  <a:lnTo>
                    <a:pt x="170915" y="305359"/>
                  </a:lnTo>
                  <a:lnTo>
                    <a:pt x="200377" y="270978"/>
                  </a:lnTo>
                  <a:lnTo>
                    <a:pt x="231631" y="238314"/>
                  </a:lnTo>
                  <a:lnTo>
                    <a:pt x="264594" y="207435"/>
                  </a:lnTo>
                  <a:lnTo>
                    <a:pt x="299183" y="178411"/>
                  </a:lnTo>
                  <a:lnTo>
                    <a:pt x="335317" y="151311"/>
                  </a:lnTo>
                  <a:lnTo>
                    <a:pt x="372912" y="126205"/>
                  </a:lnTo>
                  <a:lnTo>
                    <a:pt x="411886" y="103160"/>
                  </a:lnTo>
                  <a:lnTo>
                    <a:pt x="452157" y="82248"/>
                  </a:lnTo>
                  <a:lnTo>
                    <a:pt x="493642" y="63536"/>
                  </a:lnTo>
                  <a:lnTo>
                    <a:pt x="536258" y="47095"/>
                  </a:lnTo>
                  <a:lnTo>
                    <a:pt x="579924" y="32993"/>
                  </a:lnTo>
                  <a:lnTo>
                    <a:pt x="624556" y="21300"/>
                  </a:lnTo>
                  <a:lnTo>
                    <a:pt x="670072" y="12085"/>
                  </a:lnTo>
                  <a:lnTo>
                    <a:pt x="716389" y="5417"/>
                  </a:lnTo>
                  <a:lnTo>
                    <a:pt x="763425" y="1365"/>
                  </a:lnTo>
                  <a:lnTo>
                    <a:pt x="811098" y="0"/>
                  </a:lnTo>
                  <a:lnTo>
                    <a:pt x="811098" y="823607"/>
                  </a:lnTo>
                  <a:lnTo>
                    <a:pt x="0" y="68059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9762027" y="1653917"/>
            <a:ext cx="546735" cy="33147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84785" marR="5080" indent="-172720">
              <a:lnSpc>
                <a:spcPct val="101000"/>
              </a:lnSpc>
              <a:spcBef>
                <a:spcPts val="80"/>
              </a:spcBef>
            </a:pPr>
            <a:r>
              <a:rPr sz="1000" spc="45" dirty="0">
                <a:solidFill>
                  <a:srgbClr val="404040"/>
                </a:solidFill>
                <a:latin typeface="Calibri"/>
                <a:cs typeface="Calibri"/>
              </a:rPr>
              <a:t>Recycled </a:t>
            </a:r>
            <a:r>
              <a:rPr sz="1000" spc="55" dirty="0">
                <a:solidFill>
                  <a:srgbClr val="404040"/>
                </a:solidFill>
                <a:latin typeface="Calibri"/>
                <a:cs typeface="Calibri"/>
              </a:rPr>
              <a:t>9%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980605" y="2950333"/>
            <a:ext cx="595630" cy="33147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72085" marR="5080" indent="-160020">
              <a:lnSpc>
                <a:spcPct val="101000"/>
              </a:lnSpc>
              <a:spcBef>
                <a:spcPts val="80"/>
              </a:spcBef>
            </a:pP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Landfilled </a:t>
            </a:r>
            <a:r>
              <a:rPr sz="1000" spc="50" dirty="0">
                <a:solidFill>
                  <a:srgbClr val="404040"/>
                </a:solidFill>
                <a:latin typeface="Calibri"/>
                <a:cs typeface="Calibri"/>
              </a:rPr>
              <a:t>50%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387393" y="2872667"/>
            <a:ext cx="677545" cy="33147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13360" marR="5080" indent="-201295">
              <a:lnSpc>
                <a:spcPct val="101000"/>
              </a:lnSpc>
              <a:spcBef>
                <a:spcPts val="80"/>
              </a:spcBef>
            </a:pP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Incinerated </a:t>
            </a:r>
            <a:r>
              <a:rPr sz="1000" spc="50" dirty="0">
                <a:solidFill>
                  <a:srgbClr val="404040"/>
                </a:solidFill>
                <a:latin typeface="Calibri"/>
                <a:cs typeface="Calibri"/>
              </a:rPr>
              <a:t>19%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442164" y="1760929"/>
            <a:ext cx="776605" cy="33147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62255" marR="5080" indent="-250190">
              <a:lnSpc>
                <a:spcPct val="101000"/>
              </a:lnSpc>
              <a:spcBef>
                <a:spcPts val="80"/>
              </a:spcBef>
            </a:pPr>
            <a:r>
              <a:rPr sz="1000" spc="50" dirty="0">
                <a:solidFill>
                  <a:srgbClr val="404040"/>
                </a:solidFill>
                <a:latin typeface="Calibri"/>
                <a:cs typeface="Calibri"/>
              </a:rPr>
              <a:t>Mismanaged 22%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29590" y="1413510"/>
            <a:ext cx="5363210" cy="0"/>
          </a:xfrm>
          <a:custGeom>
            <a:avLst/>
            <a:gdLst/>
            <a:ahLst/>
            <a:cxnLst/>
            <a:rect l="l" t="t" r="r" b="b"/>
            <a:pathLst>
              <a:path w="5363210">
                <a:moveTo>
                  <a:pt x="0" y="0"/>
                </a:moveTo>
                <a:lnTo>
                  <a:pt x="5362956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2930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75070" y="1413510"/>
            <a:ext cx="5471160" cy="0"/>
          </a:xfrm>
          <a:custGeom>
            <a:avLst/>
            <a:gdLst/>
            <a:ahLst/>
            <a:cxnLst/>
            <a:rect l="l" t="t" r="r" b="b"/>
            <a:pathLst>
              <a:path w="5471159">
                <a:moveTo>
                  <a:pt x="0" y="0"/>
                </a:moveTo>
                <a:lnTo>
                  <a:pt x="547116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2930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5205" y="4005834"/>
            <a:ext cx="5364480" cy="0"/>
          </a:xfrm>
          <a:custGeom>
            <a:avLst/>
            <a:gdLst/>
            <a:ahLst/>
            <a:cxnLst/>
            <a:rect l="l" t="t" r="r" b="b"/>
            <a:pathLst>
              <a:path w="5364480">
                <a:moveTo>
                  <a:pt x="0" y="0"/>
                </a:moveTo>
                <a:lnTo>
                  <a:pt x="536448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2930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75070" y="4005834"/>
            <a:ext cx="5471160" cy="0"/>
          </a:xfrm>
          <a:custGeom>
            <a:avLst/>
            <a:gdLst/>
            <a:ahLst/>
            <a:cxnLst/>
            <a:rect l="l" t="t" r="r" b="b"/>
            <a:pathLst>
              <a:path w="5471159">
                <a:moveTo>
                  <a:pt x="0" y="0"/>
                </a:moveTo>
                <a:lnTo>
                  <a:pt x="547116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2930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966306" y="3747822"/>
            <a:ext cx="408812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spc="125" dirty="0">
                <a:latin typeface="Calibri"/>
                <a:cs typeface="Calibri"/>
              </a:rPr>
              <a:t>Need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65" dirty="0">
                <a:latin typeface="Calibri"/>
                <a:cs typeface="Calibri"/>
              </a:rPr>
              <a:t>abate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95" dirty="0">
                <a:latin typeface="Calibri"/>
                <a:cs typeface="Calibri"/>
              </a:rPr>
              <a:t>global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195" dirty="0">
                <a:latin typeface="Calibri"/>
                <a:cs typeface="Calibri"/>
              </a:rPr>
              <a:t>CO</a:t>
            </a:r>
            <a:r>
              <a:rPr sz="1350" spc="292" baseline="-21604" dirty="0">
                <a:latin typeface="Calibri"/>
                <a:cs typeface="Calibri"/>
              </a:rPr>
              <a:t>2</a:t>
            </a:r>
            <a:r>
              <a:rPr sz="1350" spc="240" baseline="-21604" dirty="0">
                <a:latin typeface="Calibri"/>
                <a:cs typeface="Calibri"/>
              </a:rPr>
              <a:t> </a:t>
            </a:r>
            <a:r>
              <a:rPr sz="1400" spc="70" dirty="0">
                <a:latin typeface="Calibri"/>
                <a:cs typeface="Calibri"/>
              </a:rPr>
              <a:t>emissions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40" dirty="0">
                <a:latin typeface="Calibri"/>
                <a:cs typeface="Calibri"/>
              </a:rPr>
              <a:t>significantly</a:t>
            </a:r>
            <a:r>
              <a:rPr sz="1050" spc="60" baseline="27777" dirty="0">
                <a:latin typeface="Calibri"/>
                <a:cs typeface="Calibri"/>
              </a:rPr>
              <a:t>4</a:t>
            </a:r>
            <a:endParaRPr sz="1050" baseline="27777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967558" y="1944590"/>
            <a:ext cx="6350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215" dirty="0">
                <a:latin typeface="Calibri"/>
                <a:cs typeface="Calibri"/>
              </a:rPr>
              <a:t>2.7x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55" name="object 5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47388" y="2057400"/>
            <a:ext cx="1795271" cy="1348739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406942" y="139671"/>
            <a:ext cx="11264226" cy="96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lang="en-GB" sz="2800" spc="50" dirty="0">
                <a:solidFill>
                  <a:srgbClr val="00B050"/>
                </a:solidFill>
                <a:latin typeface="Calibri"/>
                <a:cs typeface="Calibri"/>
              </a:rPr>
              <a:t>Policy </a:t>
            </a:r>
            <a:r>
              <a:rPr lang="en-GB" sz="2800" spc="95" dirty="0">
                <a:solidFill>
                  <a:srgbClr val="00B050"/>
                </a:solidFill>
                <a:latin typeface="Calibri"/>
                <a:cs typeface="Calibri"/>
              </a:rPr>
              <a:t>should be </a:t>
            </a:r>
            <a:r>
              <a:rPr lang="en-GB" sz="2800" dirty="0">
                <a:solidFill>
                  <a:srgbClr val="00B050"/>
                </a:solidFill>
                <a:latin typeface="Calibri"/>
                <a:cs typeface="Calibri"/>
              </a:rPr>
              <a:t>to</a:t>
            </a:r>
            <a:r>
              <a:rPr lang="en-GB" sz="2800" spc="110" dirty="0">
                <a:solidFill>
                  <a:srgbClr val="00B050"/>
                </a:solidFill>
                <a:latin typeface="Calibri"/>
                <a:cs typeface="Calibri"/>
              </a:rPr>
              <a:t> “</a:t>
            </a:r>
            <a:r>
              <a:rPr lang="en-GB" sz="2800" spc="95" dirty="0">
                <a:solidFill>
                  <a:srgbClr val="00B050"/>
                </a:solidFill>
                <a:latin typeface="Calibri"/>
                <a:cs typeface="Calibri"/>
              </a:rPr>
              <a:t>upcycle” waste into something else -</a:t>
            </a:r>
          </a:p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lang="en-GB" sz="2800" spc="95" dirty="0">
                <a:latin typeface="Calibri"/>
                <a:cs typeface="Calibri"/>
              </a:rPr>
              <a:t>stop the killing of forests AND replace carbon intensive products</a:t>
            </a:r>
            <a:endParaRPr lang="en-GB" sz="2800" dirty="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379DDF-5D11-A801-F64B-0E8A7DB04440}"/>
              </a:ext>
            </a:extLst>
          </p:cNvPr>
          <p:cNvSpPr txBox="1"/>
          <p:nvPr/>
        </p:nvSpPr>
        <p:spPr>
          <a:xfrm>
            <a:off x="406942" y="4514277"/>
            <a:ext cx="1097171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Smartawood™ supports: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The European Green Deal by reducing reliance on virgin materials.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Circular economy initiatives through recycling and reuse.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Net Zero targets by lowering greenhouse gas emissions.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Encourages sustainable practices in construction and manufacturing sectors.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18E5A7E6AB674C93B31DA38FFA11AE" ma:contentTypeVersion="19" ma:contentTypeDescription="Create a new document." ma:contentTypeScope="" ma:versionID="96bd9c7e0fdf754a4235a68e25bf3eb5">
  <xsd:schema xmlns:xsd="http://www.w3.org/2001/XMLSchema" xmlns:xs="http://www.w3.org/2001/XMLSchema" xmlns:p="http://schemas.microsoft.com/office/2006/metadata/properties" xmlns:ns2="b6cafc68-616a-4888-8cfb-e24a455e0c27" xmlns:ns3="3746244d-3146-4741-bec3-533e69a53251" targetNamespace="http://schemas.microsoft.com/office/2006/metadata/properties" ma:root="true" ma:fieldsID="a82e43cc590603d5a6b8765cdda670eb" ns2:_="" ns3:_="">
    <xsd:import namespace="b6cafc68-616a-4888-8cfb-e24a455e0c27"/>
    <xsd:import namespace="3746244d-3146-4741-bec3-533e69a532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afc68-616a-4888-8cfb-e24a455e0c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4a64a8-5210-4b52-8fab-60f4749485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6244d-3146-4741-bec3-533e69a5325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804eca-e823-4f27-8e4d-701ed8693b78}" ma:internalName="TaxCatchAll" ma:showField="CatchAllData" ma:web="3746244d-3146-4741-bec3-533e69a532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46244d-3146-4741-bec3-533e69a53251" xsi:nil="true"/>
    <lcf76f155ced4ddcb4097134ff3c332f xmlns="b6cafc68-616a-4888-8cfb-e24a455e0c2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D7CBC9-FE64-42C8-A8DA-2DDE2FA79508}"/>
</file>

<file path=customXml/itemProps2.xml><?xml version="1.0" encoding="utf-8"?>
<ds:datastoreItem xmlns:ds="http://schemas.openxmlformats.org/officeDocument/2006/customXml" ds:itemID="{15FFF6B0-C8CE-4C8B-BD9F-96D43B976EC3}"/>
</file>

<file path=customXml/itemProps3.xml><?xml version="1.0" encoding="utf-8"?>
<ds:datastoreItem xmlns:ds="http://schemas.openxmlformats.org/officeDocument/2006/customXml" ds:itemID="{B8F646CE-D3AD-4125-83F7-E0BA842F58A4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553</Words>
  <Application>Microsoft Office PowerPoint</Application>
  <PresentationFormat>Widescreen</PresentationFormat>
  <Paragraphs>85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din-2014</vt:lpstr>
      <vt:lpstr>Office Theme</vt:lpstr>
      <vt:lpstr>Introducing Smartawood™ – A Circular, Carbon-Negative Innovation </vt:lpstr>
      <vt:lpstr>Stronger user benefits of SmartawoodTM products vs timber, steel and concrete</vt:lpstr>
      <vt:lpstr>Plastecowood has a proven process and proprietary know-how</vt:lpstr>
      <vt:lpstr>Versatility Across Applications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Henning von Spreckelsen</dc:creator>
  <cp:lastModifiedBy>Henning von Spreckelsen</cp:lastModifiedBy>
  <cp:revision>2</cp:revision>
  <dcterms:created xsi:type="dcterms:W3CDTF">2025-06-02T15:31:16Z</dcterms:created>
  <dcterms:modified xsi:type="dcterms:W3CDTF">2025-06-02T16:31:54Z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0x0101001618E5A7E6AB674C93B31DA38FFA11AE</vt:lpwstr>
  </property>
</Properties>
</file>