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s Melia" userId="f4586c80bea083c3" providerId="LiveId" clId="{C48C46B9-3C55-4E9F-9886-F5051993A873}"/>
    <pc:docChg chg="delSld">
      <pc:chgData name="lewis Melia" userId="f4586c80bea083c3" providerId="LiveId" clId="{C48C46B9-3C55-4E9F-9886-F5051993A873}" dt="2025-06-12T08:22:41.523" v="0" actId="2696"/>
      <pc:docMkLst>
        <pc:docMk/>
      </pc:docMkLst>
      <pc:sldChg chg="del">
        <pc:chgData name="lewis Melia" userId="f4586c80bea083c3" providerId="LiveId" clId="{C48C46B9-3C55-4E9F-9886-F5051993A873}" dt="2025-06-12T08:22:41.523" v="0" actId="2696"/>
        <pc:sldMkLst>
          <pc:docMk/>
          <pc:sldMk cId="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4259" y="0"/>
            <a:ext cx="681774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17503" y="50"/>
            <a:ext cx="1074445" cy="10744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07965"/>
            <a:ext cx="6671691" cy="245859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2663" y="11175"/>
            <a:ext cx="7649336" cy="42165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610105"/>
            <a:ext cx="4878705" cy="134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515"/>
              </a:spcBef>
            </a:pPr>
            <a:r>
              <a:rPr dirty="0"/>
              <a:t>MOBILE</a:t>
            </a:r>
            <a:r>
              <a:rPr spc="-120" dirty="0"/>
              <a:t> </a:t>
            </a:r>
            <a:r>
              <a:rPr dirty="0"/>
              <a:t>MAPPING</a:t>
            </a:r>
            <a:r>
              <a:rPr spc="-125" dirty="0"/>
              <a:t> </a:t>
            </a:r>
            <a:r>
              <a:rPr spc="-25" dirty="0"/>
              <a:t>FOR </a:t>
            </a:r>
            <a:r>
              <a:rPr dirty="0"/>
              <a:t>OLE</a:t>
            </a:r>
            <a:r>
              <a:rPr spc="-85" dirty="0"/>
              <a:t> </a:t>
            </a:r>
            <a:r>
              <a:rPr dirty="0"/>
              <a:t>SURVEY</a:t>
            </a:r>
            <a:r>
              <a:rPr spc="-110" dirty="0"/>
              <a:t> </a:t>
            </a:r>
            <a:r>
              <a:rPr dirty="0"/>
              <a:t>&amp;</a:t>
            </a:r>
            <a:r>
              <a:rPr spc="-215" dirty="0"/>
              <a:t> </a:t>
            </a:r>
            <a:r>
              <a:rPr spc="-25" dirty="0"/>
              <a:t>ANALYSIS </a:t>
            </a:r>
            <a:r>
              <a:rPr spc="-10" dirty="0"/>
              <a:t>PRESENTATION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11793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17503" y="50"/>
            <a:ext cx="1074445" cy="10744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-2456" y="640803"/>
            <a:ext cx="8199120" cy="867410"/>
          </a:xfrm>
          <a:prstGeom prst="rect">
            <a:avLst/>
          </a:prstGeom>
          <a:solidFill>
            <a:srgbClr val="002339"/>
          </a:solidFill>
        </p:spPr>
        <p:txBody>
          <a:bodyPr vert="horz" wrap="square" lIns="0" tIns="71755" rIns="0" bIns="0" rtlCol="0">
            <a:spAutoFit/>
          </a:bodyPr>
          <a:lstStyle/>
          <a:p>
            <a:pPr marL="831215">
              <a:lnSpc>
                <a:spcPts val="2510"/>
              </a:lnSpc>
              <a:spcBef>
                <a:spcPts val="565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MOBILE</a:t>
            </a:r>
            <a:r>
              <a:rPr sz="22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100" dirty="0">
                <a:solidFill>
                  <a:srgbClr val="FFFFFF"/>
                </a:solidFill>
                <a:latin typeface="Trebuchet MS"/>
                <a:cs typeface="Trebuchet MS"/>
              </a:rPr>
              <a:t>MAPPING</a:t>
            </a:r>
            <a:r>
              <a:rPr sz="22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2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OLE</a:t>
            </a:r>
            <a:r>
              <a:rPr sz="22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75" dirty="0">
                <a:solidFill>
                  <a:srgbClr val="FFFFFF"/>
                </a:solidFill>
                <a:latin typeface="Trebuchet MS"/>
                <a:cs typeface="Trebuchet MS"/>
              </a:rPr>
              <a:t>ANALYSIS</a:t>
            </a:r>
            <a:r>
              <a:rPr sz="22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14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2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SURVEY</a:t>
            </a:r>
            <a:endParaRPr sz="2200">
              <a:latin typeface="Trebuchet MS"/>
              <a:cs typeface="Trebuchet MS"/>
            </a:endParaRPr>
          </a:p>
          <a:p>
            <a:pPr marL="901065">
              <a:lnSpc>
                <a:spcPts val="2510"/>
              </a:lnSpc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2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50" dirty="0">
                <a:solidFill>
                  <a:srgbClr val="FFFFFF"/>
                </a:solidFill>
                <a:latin typeface="Trebuchet MS"/>
                <a:cs typeface="Trebuchet MS"/>
              </a:rPr>
              <a:t>PROBLEM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1948929"/>
            <a:ext cx="3605022" cy="38670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84903" y="2216276"/>
            <a:ext cx="663702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04775" indent="-287020">
              <a:lnSpc>
                <a:spcPct val="100000"/>
              </a:lnSpc>
              <a:spcBef>
                <a:spcPts val="105"/>
              </a:spcBef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spc="10" dirty="0">
                <a:latin typeface="Gill Sans MT"/>
                <a:cs typeface="Gill Sans MT"/>
              </a:rPr>
              <a:t>The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industry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needs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114" dirty="0">
                <a:latin typeface="Gill Sans MT"/>
                <a:cs typeface="Gill Sans MT"/>
              </a:rPr>
              <a:t>fast</a:t>
            </a:r>
            <a:r>
              <a:rPr sz="1400" spc="10" dirty="0">
                <a:latin typeface="Gill Sans MT"/>
                <a:cs typeface="Gill Sans MT"/>
              </a:rPr>
              <a:t> </a:t>
            </a:r>
            <a:r>
              <a:rPr sz="1400" spc="100" dirty="0">
                <a:latin typeface="Gill Sans MT"/>
                <a:cs typeface="Gill Sans MT"/>
              </a:rPr>
              <a:t>and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accurate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105" dirty="0">
                <a:latin typeface="Gill Sans MT"/>
                <a:cs typeface="Gill Sans MT"/>
              </a:rPr>
              <a:t>mapping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data</a:t>
            </a:r>
            <a:r>
              <a:rPr sz="1400" spc="10" dirty="0">
                <a:latin typeface="Gill Sans MT"/>
                <a:cs typeface="Gill Sans MT"/>
              </a:rPr>
              <a:t> to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reduce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the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Single-</a:t>
            </a:r>
            <a:r>
              <a:rPr sz="1400" spc="-10" dirty="0">
                <a:latin typeface="Gill Sans MT"/>
                <a:cs typeface="Gill Sans MT"/>
              </a:rPr>
              <a:t>Track- </a:t>
            </a:r>
            <a:r>
              <a:rPr sz="1400" dirty="0">
                <a:latin typeface="Gill Sans MT"/>
                <a:cs typeface="Gill Sans MT"/>
              </a:rPr>
              <a:t>Kilometre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(STK)</a:t>
            </a:r>
            <a:r>
              <a:rPr sz="1400" spc="45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cost</a:t>
            </a:r>
            <a:r>
              <a:rPr sz="1400" spc="5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rate</a:t>
            </a:r>
            <a:r>
              <a:rPr sz="1400" spc="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on</a:t>
            </a:r>
            <a:r>
              <a:rPr sz="1400" spc="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new-</a:t>
            </a:r>
            <a:r>
              <a:rPr sz="1400" spc="50" dirty="0">
                <a:latin typeface="Gill Sans MT"/>
                <a:cs typeface="Gill Sans MT"/>
              </a:rPr>
              <a:t>build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&amp;</a:t>
            </a:r>
            <a:r>
              <a:rPr sz="1400" spc="4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modifying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existing</a:t>
            </a:r>
            <a:r>
              <a:rPr sz="1400" spc="45" dirty="0">
                <a:latin typeface="Gill Sans MT"/>
                <a:cs typeface="Gill Sans MT"/>
              </a:rPr>
              <a:t> </a:t>
            </a:r>
            <a:r>
              <a:rPr sz="1400" spc="35" dirty="0">
                <a:latin typeface="Gill Sans MT"/>
                <a:cs typeface="Gill Sans MT"/>
              </a:rPr>
              <a:t>electrification.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2339"/>
              </a:buClr>
              <a:buFont typeface="Wingdings"/>
              <a:buChar char=""/>
            </a:pPr>
            <a:endParaRPr sz="14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spc="65" dirty="0">
                <a:latin typeface="Gill Sans MT"/>
                <a:cs typeface="Gill Sans MT"/>
              </a:rPr>
              <a:t>Voltage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Controlled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Clearance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(VCC)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&amp;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reductions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allowable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clearances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114" dirty="0">
                <a:latin typeface="Gill Sans MT"/>
                <a:cs typeface="Gill Sans MT"/>
              </a:rPr>
              <a:t>means</a:t>
            </a:r>
            <a:endParaRPr sz="140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</a:pPr>
            <a:r>
              <a:rPr sz="1400" spc="50" dirty="0">
                <a:latin typeface="Gill Sans MT"/>
                <a:cs typeface="Gill Sans MT"/>
              </a:rPr>
              <a:t>that</a:t>
            </a:r>
            <a:r>
              <a:rPr sz="1400" dirty="0">
                <a:latin typeface="Gill Sans MT"/>
                <a:cs typeface="Gill Sans MT"/>
              </a:rPr>
              <a:t> </a:t>
            </a:r>
            <a:r>
              <a:rPr sz="1400" spc="20" dirty="0">
                <a:latin typeface="Gill Sans MT"/>
                <a:cs typeface="Gill Sans MT"/>
              </a:rPr>
              <a:t>the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data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needs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20" dirty="0">
                <a:latin typeface="Gill Sans MT"/>
                <a:cs typeface="Gill Sans MT"/>
              </a:rPr>
              <a:t>to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be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100" dirty="0">
                <a:latin typeface="Gill Sans MT"/>
                <a:cs typeface="Gill Sans MT"/>
              </a:rPr>
              <a:t>much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20" dirty="0">
                <a:latin typeface="Gill Sans MT"/>
                <a:cs typeface="Gill Sans MT"/>
              </a:rPr>
              <a:t>more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than</a:t>
            </a:r>
            <a:r>
              <a:rPr sz="140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just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20" dirty="0">
                <a:latin typeface="Gill Sans MT"/>
                <a:cs typeface="Gill Sans MT"/>
              </a:rPr>
              <a:t>traditional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topographic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surveys.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Gill Sans MT"/>
              <a:cs typeface="Gill Sans MT"/>
            </a:endParaRPr>
          </a:p>
          <a:p>
            <a:pPr marL="299085" marR="520065" indent="-287020">
              <a:lnSpc>
                <a:spcPct val="100000"/>
              </a:lnSpc>
              <a:spcBef>
                <a:spcPts val="5"/>
              </a:spcBef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latin typeface="Gill Sans MT"/>
                <a:cs typeface="Gill Sans MT"/>
              </a:rPr>
              <a:t>Further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100" dirty="0">
                <a:latin typeface="Gill Sans MT"/>
                <a:cs typeface="Gill Sans MT"/>
              </a:rPr>
              <a:t>analysis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with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sophisticated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software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needs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large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volumes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of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high- </a:t>
            </a:r>
            <a:r>
              <a:rPr sz="1400" spc="10" dirty="0">
                <a:latin typeface="Gill Sans MT"/>
                <a:cs typeface="Gill Sans MT"/>
              </a:rPr>
              <a:t>resolution</a:t>
            </a:r>
            <a:r>
              <a:rPr sz="1400" spc="30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data</a:t>
            </a:r>
            <a:r>
              <a:rPr sz="1400" spc="30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quickly,</a:t>
            </a:r>
            <a:r>
              <a:rPr sz="1400" spc="50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in</a:t>
            </a:r>
            <a:r>
              <a:rPr sz="1400" spc="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order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to</a:t>
            </a:r>
            <a:r>
              <a:rPr sz="1400" spc="4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get</a:t>
            </a:r>
            <a:r>
              <a:rPr sz="1400" spc="40" dirty="0">
                <a:latin typeface="Gill Sans MT"/>
                <a:cs typeface="Gill Sans MT"/>
              </a:rPr>
              <a:t> </a:t>
            </a:r>
            <a:r>
              <a:rPr sz="1400" spc="90" dirty="0">
                <a:latin typeface="Gill Sans MT"/>
                <a:cs typeface="Gill Sans MT"/>
              </a:rPr>
              <a:t>meaningful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results.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2339"/>
              </a:buClr>
              <a:buFont typeface="Wingdings"/>
              <a:buChar char=""/>
            </a:pPr>
            <a:endParaRPr sz="14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data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capture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needs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be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timed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suit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 </a:t>
            </a:r>
            <a:r>
              <a:rPr sz="1400" spc="95" dirty="0">
                <a:latin typeface="Gill Sans MT"/>
                <a:cs typeface="Gill Sans MT"/>
              </a:rPr>
              <a:t>data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need.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2339"/>
              </a:buClr>
              <a:buFont typeface="Wingdings"/>
              <a:buChar char=""/>
            </a:pPr>
            <a:endParaRPr sz="1400">
              <a:latin typeface="Gill Sans MT"/>
              <a:cs typeface="Gill Sans MT"/>
            </a:endParaRPr>
          </a:p>
          <a:p>
            <a:pPr marL="299085" marR="278765" indent="-287020">
              <a:lnSpc>
                <a:spcPct val="100000"/>
              </a:lnSpc>
              <a:spcBef>
                <a:spcPts val="5"/>
              </a:spcBef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spc="10" dirty="0">
                <a:latin typeface="Gill Sans MT"/>
                <a:cs typeface="Gill Sans MT"/>
              </a:rPr>
              <a:t>The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data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needs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to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be</a:t>
            </a:r>
            <a:r>
              <a:rPr sz="140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accurate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‘enough’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to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90" dirty="0">
                <a:latin typeface="Gill Sans MT"/>
                <a:cs typeface="Gill Sans MT"/>
              </a:rPr>
              <a:t>accomplish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the </a:t>
            </a:r>
            <a:r>
              <a:rPr sz="1400" spc="95" dirty="0">
                <a:latin typeface="Gill Sans MT"/>
                <a:cs typeface="Gill Sans MT"/>
              </a:rPr>
              <a:t>goal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215" dirty="0">
                <a:latin typeface="Gill Sans MT"/>
                <a:cs typeface="Gill Sans MT"/>
              </a:rPr>
              <a:t>–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160" dirty="0">
                <a:latin typeface="Gill Sans MT"/>
                <a:cs typeface="Gill Sans MT"/>
              </a:rPr>
              <a:t>a</a:t>
            </a:r>
            <a:r>
              <a:rPr sz="1400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minimum </a:t>
            </a:r>
            <a:r>
              <a:rPr sz="1400" spc="70" dirty="0">
                <a:latin typeface="Gill Sans MT"/>
                <a:cs typeface="Gill Sans MT"/>
              </a:rPr>
              <a:t>viable</a:t>
            </a:r>
            <a:r>
              <a:rPr sz="1400" spc="-7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product.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2339"/>
              </a:buClr>
              <a:buFont typeface="Wingdings"/>
              <a:buChar char=""/>
            </a:pPr>
            <a:endParaRPr sz="1400">
              <a:latin typeface="Gill Sans MT"/>
              <a:cs typeface="Gill Sans MT"/>
            </a:endParaRPr>
          </a:p>
          <a:p>
            <a:pPr marL="299085" marR="327660" indent="-287020">
              <a:lnSpc>
                <a:spcPct val="100000"/>
              </a:lnSpc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latin typeface="Gill Sans MT"/>
                <a:cs typeface="Gill Sans MT"/>
              </a:rPr>
              <a:t>The </a:t>
            </a:r>
            <a:r>
              <a:rPr sz="1400" spc="95" dirty="0">
                <a:latin typeface="Gill Sans MT"/>
                <a:cs typeface="Gill Sans MT"/>
              </a:rPr>
              <a:t>data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needs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reduce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1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amount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spent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on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Test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Trains</a:t>
            </a:r>
            <a:r>
              <a:rPr sz="1400" dirty="0">
                <a:latin typeface="Gill Sans MT"/>
                <a:cs typeface="Gill Sans MT"/>
              </a:rPr>
              <a:t> or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Train-Borne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-25" dirty="0">
                <a:latin typeface="Gill Sans MT"/>
                <a:cs typeface="Gill Sans MT"/>
              </a:rPr>
              <a:t>or </a:t>
            </a:r>
            <a:r>
              <a:rPr sz="1400" spc="20" dirty="0">
                <a:latin typeface="Gill Sans MT"/>
                <a:cs typeface="Gill Sans MT"/>
              </a:rPr>
              <a:t>Traditional</a:t>
            </a:r>
            <a:r>
              <a:rPr sz="1400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Site</a:t>
            </a:r>
            <a:r>
              <a:rPr sz="1400" spc="55" dirty="0">
                <a:latin typeface="Gill Sans MT"/>
                <a:cs typeface="Gill Sans MT"/>
              </a:rPr>
              <a:t> Survey </a:t>
            </a:r>
            <a:r>
              <a:rPr sz="1400" spc="60" dirty="0">
                <a:latin typeface="Gill Sans MT"/>
                <a:cs typeface="Gill Sans MT"/>
              </a:rPr>
              <a:t>methods.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5500" y="6437474"/>
            <a:ext cx="4407535" cy="17399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ONE</a:t>
            </a:r>
            <a:r>
              <a:rPr sz="1000" b="1" spc="-15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TEAM</a:t>
            </a:r>
            <a:r>
              <a:rPr sz="1000" b="1" spc="-15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spc="-165" dirty="0">
                <a:solidFill>
                  <a:srgbClr val="002339"/>
                </a:solidFill>
                <a:latin typeface="Trebuchet MS"/>
                <a:cs typeface="Trebuchet MS"/>
              </a:rPr>
              <a:t>•</a:t>
            </a:r>
            <a:r>
              <a:rPr sz="1000" b="1" spc="-20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ONE VISION</a:t>
            </a:r>
            <a:r>
              <a:rPr sz="1000" b="1" spc="-30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spc="-165" dirty="0">
                <a:solidFill>
                  <a:srgbClr val="002339"/>
                </a:solidFill>
                <a:latin typeface="Trebuchet MS"/>
                <a:cs typeface="Trebuchet MS"/>
              </a:rPr>
              <a:t>•</a:t>
            </a:r>
            <a:r>
              <a:rPr sz="1000" b="1" spc="-5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ONE</a:t>
            </a:r>
            <a:r>
              <a:rPr sz="1000" b="1" spc="-10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GOAL</a:t>
            </a:r>
            <a:r>
              <a:rPr sz="1000" b="1" spc="260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02339"/>
                </a:solidFill>
                <a:latin typeface="Gill Sans MT"/>
                <a:cs typeface="Gill Sans MT"/>
              </a:rPr>
              <a:t>THE JOURNEY</a:t>
            </a:r>
            <a:r>
              <a:rPr sz="1000" spc="15" dirty="0">
                <a:solidFill>
                  <a:srgbClr val="002339"/>
                </a:solidFill>
                <a:latin typeface="Gill Sans MT"/>
                <a:cs typeface="Gill Sans MT"/>
              </a:rPr>
              <a:t> </a:t>
            </a:r>
            <a:r>
              <a:rPr sz="1000" spc="-80" dirty="0">
                <a:solidFill>
                  <a:srgbClr val="002339"/>
                </a:solidFill>
                <a:latin typeface="Gill Sans MT"/>
                <a:cs typeface="Gill Sans MT"/>
              </a:rPr>
              <a:t>TO</a:t>
            </a:r>
            <a:r>
              <a:rPr sz="1000" spc="5" dirty="0">
                <a:solidFill>
                  <a:srgbClr val="002339"/>
                </a:solidFill>
                <a:latin typeface="Gill Sans MT"/>
                <a:cs typeface="Gill Sans MT"/>
              </a:rPr>
              <a:t> </a:t>
            </a:r>
            <a:r>
              <a:rPr sz="1000" spc="-50" dirty="0">
                <a:solidFill>
                  <a:srgbClr val="002339"/>
                </a:solidFill>
                <a:latin typeface="Gill Sans MT"/>
                <a:cs typeface="Gill Sans MT"/>
              </a:rPr>
              <a:t>CARBON</a:t>
            </a:r>
            <a:r>
              <a:rPr sz="1000" spc="10" dirty="0">
                <a:solidFill>
                  <a:srgbClr val="002339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002339"/>
                </a:solidFill>
                <a:latin typeface="Gill Sans MT"/>
                <a:cs typeface="Gill Sans MT"/>
              </a:rPr>
              <a:t>NET</a:t>
            </a:r>
            <a:r>
              <a:rPr sz="1000" spc="10" dirty="0">
                <a:solidFill>
                  <a:srgbClr val="002339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002339"/>
                </a:solidFill>
                <a:latin typeface="Gill Sans MT"/>
                <a:cs typeface="Gill Sans MT"/>
              </a:rPr>
              <a:t>ZERO</a:t>
            </a:r>
            <a:endParaRPr sz="1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92211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17503" y="50"/>
            <a:ext cx="1074445" cy="10744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-2456" y="640803"/>
            <a:ext cx="10507345" cy="867410"/>
          </a:xfrm>
          <a:prstGeom prst="rect">
            <a:avLst/>
          </a:prstGeom>
          <a:solidFill>
            <a:srgbClr val="002339"/>
          </a:solidFill>
        </p:spPr>
        <p:txBody>
          <a:bodyPr vert="horz" wrap="square" lIns="0" tIns="116205" rIns="0" bIns="0" rtlCol="0">
            <a:spAutoFit/>
          </a:bodyPr>
          <a:lstStyle/>
          <a:p>
            <a:pPr marL="831215">
              <a:lnSpc>
                <a:spcPts val="2510"/>
              </a:lnSpc>
              <a:spcBef>
                <a:spcPts val="915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SOLUTION</a:t>
            </a:r>
            <a:r>
              <a:rPr sz="22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565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50" dirty="0">
                <a:solidFill>
                  <a:srgbClr val="FFFFFF"/>
                </a:solidFill>
                <a:latin typeface="Trebuchet MS"/>
                <a:cs typeface="Trebuchet MS"/>
              </a:rPr>
              <a:t>RRV</a:t>
            </a:r>
            <a:r>
              <a:rPr sz="2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MOUNTED</a:t>
            </a:r>
            <a:r>
              <a:rPr sz="2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50" dirty="0">
                <a:solidFill>
                  <a:srgbClr val="FFFFFF"/>
                </a:solidFill>
                <a:latin typeface="Trebuchet MS"/>
                <a:cs typeface="Trebuchet MS"/>
              </a:rPr>
              <a:t>MOBILE</a:t>
            </a:r>
            <a:r>
              <a:rPr sz="22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100" dirty="0">
                <a:solidFill>
                  <a:srgbClr val="FFFFFF"/>
                </a:solidFill>
                <a:latin typeface="Trebuchet MS"/>
                <a:cs typeface="Trebuchet MS"/>
              </a:rPr>
              <a:t>MAPPING</a:t>
            </a:r>
            <a:r>
              <a:rPr sz="22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100" dirty="0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endParaRPr sz="2200">
              <a:latin typeface="Trebuchet MS"/>
              <a:cs typeface="Trebuchet MS"/>
            </a:endParaRPr>
          </a:p>
          <a:p>
            <a:pPr marL="831215">
              <a:lnSpc>
                <a:spcPts val="2510"/>
              </a:lnSpc>
            </a:pPr>
            <a:r>
              <a:rPr sz="2200" b="1" spc="105" dirty="0">
                <a:solidFill>
                  <a:srgbClr val="FFFFFF"/>
                </a:solidFill>
                <a:latin typeface="Trebuchet MS"/>
                <a:cs typeface="Trebuchet MS"/>
              </a:rPr>
              <a:t>SPL</a:t>
            </a:r>
            <a:r>
              <a:rPr sz="2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POWERLINES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85" dirty="0">
                <a:solidFill>
                  <a:srgbClr val="FFFFFF"/>
                </a:solidFill>
                <a:latin typeface="Trebuchet MS"/>
                <a:cs typeface="Trebuchet MS"/>
              </a:rPr>
              <a:t>PEGASUS</a:t>
            </a:r>
            <a:r>
              <a:rPr sz="22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TRK700</a:t>
            </a:r>
            <a:r>
              <a:rPr sz="22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100" dirty="0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6000" y="2268854"/>
            <a:ext cx="4325493" cy="32440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79465" y="2379345"/>
            <a:ext cx="5608320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4485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Gill Sans MT"/>
                <a:cs typeface="Gill Sans MT"/>
              </a:rPr>
              <a:t>A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sophisticated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solution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for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Mobile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100" dirty="0">
                <a:latin typeface="Gill Sans MT"/>
                <a:cs typeface="Gill Sans MT"/>
              </a:rPr>
              <a:t>Mapping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215" dirty="0">
                <a:latin typeface="Gill Sans MT"/>
                <a:cs typeface="Gill Sans MT"/>
              </a:rPr>
              <a:t>–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Owned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by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110" dirty="0">
                <a:latin typeface="Gill Sans MT"/>
                <a:cs typeface="Gill Sans MT"/>
              </a:rPr>
              <a:t>SPL </a:t>
            </a:r>
            <a:r>
              <a:rPr sz="1400" spc="45" dirty="0">
                <a:latin typeface="Gill Sans MT"/>
                <a:cs typeface="Gill Sans MT"/>
              </a:rPr>
              <a:t>Powerlines</a:t>
            </a:r>
            <a:endParaRPr sz="14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spc="50" dirty="0">
                <a:latin typeface="Gill Sans MT"/>
                <a:cs typeface="Gill Sans MT"/>
              </a:rPr>
              <a:t>Highly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accurate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Lidar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114" dirty="0">
                <a:latin typeface="Gill Sans MT"/>
                <a:cs typeface="Gill Sans MT"/>
              </a:rPr>
              <a:t>Based</a:t>
            </a:r>
            <a:r>
              <a:rPr sz="1400" dirty="0">
                <a:latin typeface="Gill Sans MT"/>
                <a:cs typeface="Gill Sans MT"/>
              </a:rPr>
              <a:t> </a:t>
            </a:r>
            <a:r>
              <a:rPr sz="1400" spc="105" dirty="0">
                <a:latin typeface="Gill Sans MT"/>
                <a:cs typeface="Gill Sans MT"/>
              </a:rPr>
              <a:t>Mapping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System.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2339"/>
              </a:buClr>
              <a:buFont typeface="Wingdings"/>
              <a:buChar char=""/>
            </a:pPr>
            <a:endParaRPr sz="14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spc="50" dirty="0">
                <a:latin typeface="Gill Sans MT"/>
                <a:cs typeface="Gill Sans MT"/>
              </a:rPr>
              <a:t>Can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be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mounted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any</a:t>
            </a:r>
            <a:r>
              <a:rPr sz="1400" spc="-70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Road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Rail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Vehicle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2339"/>
              </a:buClr>
              <a:buFont typeface="Wingdings"/>
              <a:buChar char=""/>
            </a:pPr>
            <a:endParaRPr sz="14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spc="110" dirty="0">
                <a:latin typeface="Gill Sans MT"/>
                <a:cs typeface="Gill Sans MT"/>
              </a:rPr>
              <a:t>Fast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data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capture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at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5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75mph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of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all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tracks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 corridor</a:t>
            </a:r>
            <a:r>
              <a:rPr sz="1400" spc="-90" dirty="0">
                <a:latin typeface="Gill Sans MT"/>
                <a:cs typeface="Gill Sans MT"/>
              </a:rPr>
              <a:t> </a:t>
            </a:r>
            <a:r>
              <a:rPr sz="1400" spc="40" dirty="0">
                <a:latin typeface="Gill Sans MT"/>
                <a:cs typeface="Gill Sans MT"/>
              </a:rPr>
              <a:t>whilst</a:t>
            </a:r>
            <a:endParaRPr sz="140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Gill Sans MT"/>
                <a:cs typeface="Gill Sans MT"/>
              </a:rPr>
              <a:t>only</a:t>
            </a:r>
            <a:r>
              <a:rPr sz="1400" spc="50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running</a:t>
            </a:r>
            <a:r>
              <a:rPr sz="1400" spc="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on</a:t>
            </a:r>
            <a:r>
              <a:rPr sz="1400" spc="50" dirty="0">
                <a:latin typeface="Gill Sans MT"/>
                <a:cs typeface="Gill Sans MT"/>
              </a:rPr>
              <a:t> </a:t>
            </a:r>
            <a:r>
              <a:rPr sz="1400" spc="30" dirty="0">
                <a:latin typeface="Gill Sans MT"/>
                <a:cs typeface="Gill Sans MT"/>
              </a:rPr>
              <a:t>one.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Gill Sans MT"/>
              <a:cs typeface="Gill Sans MT"/>
            </a:endParaRPr>
          </a:p>
          <a:p>
            <a:pPr marL="299085" marR="588645" indent="-287020">
              <a:lnSpc>
                <a:spcPct val="100000"/>
              </a:lnSpc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spc="50" dirty="0">
                <a:latin typeface="Gill Sans MT"/>
                <a:cs typeface="Gill Sans MT"/>
              </a:rPr>
              <a:t>Gives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high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resolution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100" dirty="0">
                <a:latin typeface="Gill Sans MT"/>
                <a:cs typeface="Gill Sans MT"/>
              </a:rPr>
              <a:t>data</a:t>
            </a:r>
            <a:r>
              <a:rPr sz="140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of</a:t>
            </a:r>
            <a:r>
              <a:rPr sz="1400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the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full</a:t>
            </a:r>
            <a:r>
              <a:rPr sz="1400" dirty="0">
                <a:latin typeface="Gill Sans MT"/>
                <a:cs typeface="Gill Sans MT"/>
              </a:rPr>
              <a:t> corridor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with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160" dirty="0">
                <a:latin typeface="Gill Sans MT"/>
                <a:cs typeface="Gill Sans MT"/>
              </a:rPr>
              <a:t>a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relative </a:t>
            </a:r>
            <a:r>
              <a:rPr sz="1400" spc="90" dirty="0">
                <a:latin typeface="Gill Sans MT"/>
                <a:cs typeface="Gill Sans MT"/>
              </a:rPr>
              <a:t>accuracy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of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+/-</a:t>
            </a:r>
            <a:r>
              <a:rPr sz="1400" spc="125" dirty="0">
                <a:latin typeface="Gill Sans MT"/>
                <a:cs typeface="Gill Sans MT"/>
              </a:rPr>
              <a:t>5mm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100" dirty="0">
                <a:latin typeface="Gill Sans MT"/>
                <a:cs typeface="Gill Sans MT"/>
              </a:rPr>
              <a:t>and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114" dirty="0">
                <a:latin typeface="Gill Sans MT"/>
                <a:cs typeface="Gill Sans MT"/>
              </a:rPr>
              <a:t>an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absolute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accuracy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of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+/-</a:t>
            </a:r>
            <a:r>
              <a:rPr sz="1400" spc="95" dirty="0">
                <a:latin typeface="Gill Sans MT"/>
                <a:cs typeface="Gill Sans MT"/>
              </a:rPr>
              <a:t>35mm.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2339"/>
              </a:buClr>
              <a:buFont typeface="Wingdings"/>
              <a:buChar char=""/>
            </a:pPr>
            <a:endParaRPr sz="14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spc="85" dirty="0">
                <a:latin typeface="Gill Sans MT"/>
                <a:cs typeface="Gill Sans MT"/>
              </a:rPr>
              <a:t>Uses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software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105" dirty="0">
                <a:latin typeface="Gill Sans MT"/>
                <a:cs typeface="Gill Sans MT"/>
              </a:rPr>
              <a:t>and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plant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that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140" dirty="0">
                <a:latin typeface="Gill Sans MT"/>
                <a:cs typeface="Gill Sans MT"/>
              </a:rPr>
              <a:t>SPL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Powerlines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already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owns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order</a:t>
            </a:r>
            <a:endParaRPr sz="140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</a:pPr>
            <a:r>
              <a:rPr sz="1400" spc="10" dirty="0">
                <a:latin typeface="Gill Sans MT"/>
                <a:cs typeface="Gill Sans MT"/>
              </a:rPr>
              <a:t>to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create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streamlined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workflows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to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increase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productivity.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5500" y="6437474"/>
            <a:ext cx="4407535" cy="17399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ONE</a:t>
            </a:r>
            <a:r>
              <a:rPr sz="1000" b="1" spc="-15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TEAM</a:t>
            </a:r>
            <a:r>
              <a:rPr sz="1000" b="1" spc="-15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spc="-165" dirty="0">
                <a:solidFill>
                  <a:srgbClr val="002339"/>
                </a:solidFill>
                <a:latin typeface="Trebuchet MS"/>
                <a:cs typeface="Trebuchet MS"/>
              </a:rPr>
              <a:t>•</a:t>
            </a:r>
            <a:r>
              <a:rPr sz="1000" b="1" spc="-20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ONE VISION</a:t>
            </a:r>
            <a:r>
              <a:rPr sz="1000" b="1" spc="-30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spc="-165" dirty="0">
                <a:solidFill>
                  <a:srgbClr val="002339"/>
                </a:solidFill>
                <a:latin typeface="Trebuchet MS"/>
                <a:cs typeface="Trebuchet MS"/>
              </a:rPr>
              <a:t>•</a:t>
            </a:r>
            <a:r>
              <a:rPr sz="1000" b="1" spc="-5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ONE</a:t>
            </a:r>
            <a:r>
              <a:rPr sz="1000" b="1" spc="-10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GOAL</a:t>
            </a:r>
            <a:r>
              <a:rPr sz="1000" b="1" spc="260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02339"/>
                </a:solidFill>
                <a:latin typeface="Gill Sans MT"/>
                <a:cs typeface="Gill Sans MT"/>
              </a:rPr>
              <a:t>THE JOURNEY</a:t>
            </a:r>
            <a:r>
              <a:rPr sz="1000" spc="15" dirty="0">
                <a:solidFill>
                  <a:srgbClr val="002339"/>
                </a:solidFill>
                <a:latin typeface="Gill Sans MT"/>
                <a:cs typeface="Gill Sans MT"/>
              </a:rPr>
              <a:t> </a:t>
            </a:r>
            <a:r>
              <a:rPr sz="1000" spc="-80" dirty="0">
                <a:solidFill>
                  <a:srgbClr val="002339"/>
                </a:solidFill>
                <a:latin typeface="Gill Sans MT"/>
                <a:cs typeface="Gill Sans MT"/>
              </a:rPr>
              <a:t>TO</a:t>
            </a:r>
            <a:r>
              <a:rPr sz="1000" spc="5" dirty="0">
                <a:solidFill>
                  <a:srgbClr val="002339"/>
                </a:solidFill>
                <a:latin typeface="Gill Sans MT"/>
                <a:cs typeface="Gill Sans MT"/>
              </a:rPr>
              <a:t> </a:t>
            </a:r>
            <a:r>
              <a:rPr sz="1000" spc="-50" dirty="0">
                <a:solidFill>
                  <a:srgbClr val="002339"/>
                </a:solidFill>
                <a:latin typeface="Gill Sans MT"/>
                <a:cs typeface="Gill Sans MT"/>
              </a:rPr>
              <a:t>CARBON</a:t>
            </a:r>
            <a:r>
              <a:rPr sz="1000" spc="10" dirty="0">
                <a:solidFill>
                  <a:srgbClr val="002339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002339"/>
                </a:solidFill>
                <a:latin typeface="Gill Sans MT"/>
                <a:cs typeface="Gill Sans MT"/>
              </a:rPr>
              <a:t>NET</a:t>
            </a:r>
            <a:r>
              <a:rPr sz="1000" spc="10" dirty="0">
                <a:solidFill>
                  <a:srgbClr val="002339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002339"/>
                </a:solidFill>
                <a:latin typeface="Gill Sans MT"/>
                <a:cs typeface="Gill Sans MT"/>
              </a:rPr>
              <a:t>ZERO</a:t>
            </a:r>
            <a:endParaRPr sz="1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891"/>
            <a:ext cx="4920868" cy="51114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1430" y="2003844"/>
            <a:ext cx="5023485" cy="3952875"/>
          </a:xfrm>
          <a:prstGeom prst="rect">
            <a:avLst/>
          </a:prstGeom>
          <a:solidFill>
            <a:srgbClr val="002339"/>
          </a:solidFill>
        </p:spPr>
        <p:txBody>
          <a:bodyPr vert="horz" wrap="square" lIns="0" tIns="1905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endParaRPr sz="1400">
              <a:latin typeface="Times New Roman"/>
              <a:cs typeface="Times New Roman"/>
            </a:endParaRPr>
          </a:p>
          <a:p>
            <a:pPr marL="66802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400" spc="1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Gill Sans MT"/>
                <a:cs typeface="Gill Sans MT"/>
              </a:rPr>
              <a:t>Fully</a:t>
            </a:r>
            <a:r>
              <a:rPr sz="1400" spc="1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ill Sans MT"/>
                <a:cs typeface="Gill Sans MT"/>
              </a:rPr>
              <a:t>Geo-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referenced</a:t>
            </a:r>
            <a:r>
              <a:rPr sz="1400" spc="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ill Sans MT"/>
                <a:cs typeface="Gill Sans MT"/>
              </a:rPr>
              <a:t>PointCloud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Gill Sans MT"/>
              <a:cs typeface="Gill Sans MT"/>
            </a:endParaRPr>
          </a:p>
          <a:p>
            <a:pPr marL="668020" marR="669925">
              <a:lnSpc>
                <a:spcPct val="100000"/>
              </a:lnSpc>
            </a:pPr>
            <a:r>
              <a:rPr sz="1400" spc="75" dirty="0">
                <a:solidFill>
                  <a:srgbClr val="FFFFFF"/>
                </a:solidFill>
                <a:latin typeface="Gill Sans MT"/>
                <a:cs typeface="Gill Sans MT"/>
              </a:rPr>
              <a:t>Surveys</a:t>
            </a:r>
            <a:r>
              <a:rPr sz="1400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Gill Sans MT"/>
                <a:cs typeface="Gill Sans MT"/>
              </a:rPr>
              <a:t>covering</a:t>
            </a:r>
            <a:r>
              <a:rPr sz="14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ALL</a:t>
            </a:r>
            <a:r>
              <a:rPr sz="14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Gill Sans MT"/>
                <a:cs typeface="Gill Sans MT"/>
              </a:rPr>
              <a:t>tracks</a:t>
            </a:r>
            <a:r>
              <a:rPr sz="140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40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400" spc="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corridor</a:t>
            </a:r>
            <a:r>
              <a:rPr sz="14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ill Sans MT"/>
                <a:cs typeface="Gill Sans MT"/>
              </a:rPr>
              <a:t>but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only</a:t>
            </a:r>
            <a:r>
              <a:rPr sz="1400" spc="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Gill Sans MT"/>
                <a:cs typeface="Gill Sans MT"/>
              </a:rPr>
              <a:t>needs</a:t>
            </a:r>
            <a:r>
              <a:rPr sz="14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4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run</a:t>
            </a:r>
            <a:r>
              <a:rPr sz="1400" spc="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40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Gill Sans MT"/>
                <a:cs typeface="Gill Sans MT"/>
              </a:rPr>
              <a:t>one</a:t>
            </a:r>
            <a:r>
              <a:rPr sz="14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track,</a:t>
            </a:r>
            <a:r>
              <a:rPr sz="14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4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40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Gill Sans MT"/>
                <a:cs typeface="Gill Sans MT"/>
              </a:rPr>
              <a:t>one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direction</a:t>
            </a:r>
            <a:r>
              <a:rPr sz="14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70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4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6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4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Gill Sans MT"/>
                <a:cs typeface="Gill Sans MT"/>
              </a:rPr>
              <a:t>minimum.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Gill Sans MT"/>
              <a:cs typeface="Gill Sans MT"/>
            </a:endParaRPr>
          </a:p>
          <a:p>
            <a:pPr marL="443230" indent="-286385" algn="ctr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43230" algn="l"/>
              </a:tabLst>
            </a:pPr>
            <a:r>
              <a:rPr sz="1400" spc="60" dirty="0">
                <a:solidFill>
                  <a:srgbClr val="FFFFFF"/>
                </a:solidFill>
                <a:latin typeface="Gill Sans MT"/>
                <a:cs typeface="Gill Sans MT"/>
              </a:rPr>
              <a:t>High</a:t>
            </a:r>
            <a:r>
              <a:rPr sz="1400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Gill Sans MT"/>
                <a:cs typeface="Gill Sans MT"/>
              </a:rPr>
              <a:t>resolution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OLE</a:t>
            </a:r>
            <a:r>
              <a:rPr sz="14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Gill Sans MT"/>
                <a:cs typeface="Gill Sans MT"/>
              </a:rPr>
              <a:t>strings</a:t>
            </a:r>
            <a:r>
              <a:rPr sz="14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215" dirty="0">
                <a:solidFill>
                  <a:srgbClr val="FFFFFF"/>
                </a:solidFill>
                <a:latin typeface="Gill Sans MT"/>
                <a:cs typeface="Gill Sans MT"/>
              </a:rPr>
              <a:t>–</a:t>
            </a:r>
            <a:r>
              <a:rPr sz="1400" spc="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Gill Sans MT"/>
                <a:cs typeface="Gill Sans MT"/>
              </a:rPr>
              <a:t>measurements</a:t>
            </a:r>
            <a:endParaRPr sz="1400">
              <a:latin typeface="Gill Sans MT"/>
              <a:cs typeface="Gill Sans MT"/>
            </a:endParaRPr>
          </a:p>
          <a:p>
            <a:pPr marR="1372235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every</a:t>
            </a:r>
            <a:r>
              <a:rPr sz="140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Gill Sans MT"/>
                <a:cs typeface="Gill Sans MT"/>
              </a:rPr>
              <a:t>10mm</a:t>
            </a:r>
            <a:r>
              <a:rPr sz="1400" spc="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Gill Sans MT"/>
                <a:cs typeface="Gill Sans MT"/>
              </a:rPr>
              <a:t>possible.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Gill Sans MT"/>
              <a:cs typeface="Gill Sans MT"/>
            </a:endParaRPr>
          </a:p>
          <a:p>
            <a:pPr marL="954405" marR="429259" indent="-287020">
              <a:lnSpc>
                <a:spcPct val="100000"/>
              </a:lnSpc>
              <a:buFont typeface="Wingdings"/>
              <a:buChar char=""/>
              <a:tabLst>
                <a:tab pos="954405" algn="l"/>
              </a:tabLst>
            </a:pPr>
            <a:r>
              <a:rPr sz="1400" spc="50" dirty="0">
                <a:solidFill>
                  <a:srgbClr val="FFFFFF"/>
                </a:solidFill>
                <a:latin typeface="Gill Sans MT"/>
                <a:cs typeface="Gill Sans MT"/>
              </a:rPr>
              <a:t>Can</a:t>
            </a:r>
            <a:r>
              <a:rPr sz="14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Gill Sans MT"/>
                <a:cs typeface="Gill Sans MT"/>
              </a:rPr>
              <a:t>be</a:t>
            </a:r>
            <a:r>
              <a:rPr sz="14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Gill Sans MT"/>
                <a:cs typeface="Gill Sans MT"/>
              </a:rPr>
              <a:t>used</a:t>
            </a:r>
            <a:r>
              <a:rPr sz="14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for</a:t>
            </a:r>
            <a:r>
              <a:rPr sz="1400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Gill Sans MT"/>
                <a:cs typeface="Gill Sans MT"/>
              </a:rPr>
              <a:t>clearance</a:t>
            </a:r>
            <a:r>
              <a:rPr sz="14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Gill Sans MT"/>
                <a:cs typeface="Gill Sans MT"/>
              </a:rPr>
              <a:t>gauging</a:t>
            </a:r>
            <a:r>
              <a:rPr sz="14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r>
              <a:rPr sz="14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proof</a:t>
            </a:r>
            <a:r>
              <a:rPr sz="14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Gill Sans MT"/>
                <a:cs typeface="Gill Sans MT"/>
              </a:rPr>
              <a:t>of </a:t>
            </a:r>
            <a:r>
              <a:rPr sz="1400" spc="20" dirty="0">
                <a:solidFill>
                  <a:srgbClr val="FFFFFF"/>
                </a:solidFill>
                <a:latin typeface="Gill Sans MT"/>
                <a:cs typeface="Gill Sans MT"/>
              </a:rPr>
              <a:t>electrical</a:t>
            </a:r>
            <a:r>
              <a:rPr sz="1400" spc="2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Gill Sans MT"/>
                <a:cs typeface="Gill Sans MT"/>
              </a:rPr>
              <a:t>clearance.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Wingdings"/>
              <a:buChar char=""/>
            </a:pPr>
            <a:endParaRPr sz="1400">
              <a:latin typeface="Gill Sans MT"/>
              <a:cs typeface="Gill Sans MT"/>
            </a:endParaRPr>
          </a:p>
          <a:p>
            <a:pPr marL="954405" marR="44386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954405" algn="l"/>
              </a:tabLst>
            </a:pPr>
            <a:r>
              <a:rPr sz="1400" spc="140" dirty="0">
                <a:solidFill>
                  <a:srgbClr val="FFFFFF"/>
                </a:solidFill>
                <a:latin typeface="Gill Sans MT"/>
                <a:cs typeface="Gill Sans MT"/>
              </a:rPr>
              <a:t>SPL</a:t>
            </a:r>
            <a:r>
              <a:rPr sz="14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Gill Sans MT"/>
                <a:cs typeface="Gill Sans MT"/>
              </a:rPr>
              <a:t>Powerlines</a:t>
            </a:r>
            <a:r>
              <a:rPr sz="140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provide</a:t>
            </a:r>
            <a:r>
              <a:rPr sz="140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1400" spc="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Gill Sans MT"/>
                <a:cs typeface="Gill Sans MT"/>
              </a:rPr>
              <a:t>system,</a:t>
            </a:r>
            <a:r>
              <a:rPr sz="14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Gill Sans MT"/>
                <a:cs typeface="Gill Sans MT"/>
              </a:rPr>
              <a:t>mounting </a:t>
            </a:r>
            <a:r>
              <a:rPr sz="1400" spc="10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sz="1400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Gill Sans MT"/>
                <a:cs typeface="Gill Sans MT"/>
              </a:rPr>
              <a:t>vehicle</a:t>
            </a:r>
            <a:r>
              <a:rPr sz="1400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Gill Sans MT"/>
                <a:cs typeface="Gill Sans MT"/>
              </a:rPr>
              <a:t>along</a:t>
            </a:r>
            <a:r>
              <a:rPr sz="1400" spc="10" dirty="0">
                <a:solidFill>
                  <a:srgbClr val="FFFFFF"/>
                </a:solidFill>
                <a:latin typeface="Gill Sans MT"/>
                <a:cs typeface="Gill Sans MT"/>
              </a:rPr>
              <a:t> with</a:t>
            </a:r>
            <a:r>
              <a:rPr sz="1400" spc="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Gill Sans MT"/>
                <a:cs typeface="Gill Sans MT"/>
              </a:rPr>
              <a:t>operators </a:t>
            </a:r>
            <a:r>
              <a:rPr sz="1400" spc="75" dirty="0">
                <a:solidFill>
                  <a:srgbClr val="FFFFFF"/>
                </a:solidFill>
                <a:latin typeface="Gill Sans MT"/>
                <a:cs typeface="Gill Sans MT"/>
              </a:rPr>
              <a:t>and </a:t>
            </a:r>
            <a:r>
              <a:rPr sz="1400" spc="70" dirty="0">
                <a:solidFill>
                  <a:srgbClr val="FFFFFF"/>
                </a:solidFill>
                <a:latin typeface="Gill Sans MT"/>
                <a:cs typeface="Gill Sans MT"/>
              </a:rPr>
              <a:t>processing.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456" y="640803"/>
            <a:ext cx="7273925" cy="867410"/>
          </a:xfrm>
          <a:prstGeom prst="rect">
            <a:avLst/>
          </a:prstGeom>
          <a:solidFill>
            <a:srgbClr val="002339"/>
          </a:solidFill>
        </p:spPr>
        <p:txBody>
          <a:bodyPr vert="horz" wrap="square" lIns="0" tIns="93980" rIns="0" bIns="0" rtlCol="0">
            <a:spAutoFit/>
          </a:bodyPr>
          <a:lstStyle/>
          <a:p>
            <a:pPr marL="831215">
              <a:lnSpc>
                <a:spcPts val="2510"/>
              </a:lnSpc>
              <a:spcBef>
                <a:spcPts val="740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45" dirty="0">
                <a:solidFill>
                  <a:srgbClr val="FFFFFF"/>
                </a:solidFill>
                <a:latin typeface="Trebuchet MS"/>
                <a:cs typeface="Trebuchet MS"/>
              </a:rPr>
              <a:t>OPTIONS</a:t>
            </a:r>
            <a:r>
              <a:rPr sz="2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565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55" dirty="0">
                <a:solidFill>
                  <a:srgbClr val="FFFFFF"/>
                </a:solidFill>
                <a:latin typeface="Trebuchet MS"/>
                <a:cs typeface="Trebuchet MS"/>
              </a:rPr>
              <a:t>RRV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MOUNTED</a:t>
            </a:r>
            <a:r>
              <a:rPr sz="22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MOBILE</a:t>
            </a:r>
            <a:endParaRPr sz="2200">
              <a:latin typeface="Trebuchet MS"/>
              <a:cs typeface="Trebuchet MS"/>
            </a:endParaRPr>
          </a:p>
          <a:p>
            <a:pPr marL="831215">
              <a:lnSpc>
                <a:spcPts val="2510"/>
              </a:lnSpc>
            </a:pPr>
            <a:r>
              <a:rPr sz="2200" b="1" spc="100" dirty="0">
                <a:solidFill>
                  <a:srgbClr val="FFFFFF"/>
                </a:solidFill>
                <a:latin typeface="Trebuchet MS"/>
                <a:cs typeface="Trebuchet MS"/>
              </a:rPr>
              <a:t>MAPPING</a:t>
            </a:r>
            <a:r>
              <a:rPr sz="220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114" dirty="0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r>
              <a:rPr sz="22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565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2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105" dirty="0">
                <a:solidFill>
                  <a:srgbClr val="FFFFFF"/>
                </a:solidFill>
                <a:latin typeface="Trebuchet MS"/>
                <a:cs typeface="Trebuchet MS"/>
              </a:rPr>
              <a:t>SAMPLE</a:t>
            </a:r>
            <a:r>
              <a:rPr sz="22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OUTPUT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17503" y="50"/>
            <a:ext cx="1074445" cy="10744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2003844"/>
            <a:ext cx="5023231" cy="39527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25500" y="6437474"/>
            <a:ext cx="4407535" cy="17399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ONE</a:t>
            </a:r>
            <a:r>
              <a:rPr sz="1000" b="1" spc="-15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TEAM</a:t>
            </a:r>
            <a:r>
              <a:rPr sz="1000" b="1" spc="-15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spc="-165" dirty="0">
                <a:solidFill>
                  <a:srgbClr val="002339"/>
                </a:solidFill>
                <a:latin typeface="Trebuchet MS"/>
                <a:cs typeface="Trebuchet MS"/>
              </a:rPr>
              <a:t>•</a:t>
            </a:r>
            <a:r>
              <a:rPr sz="1000" b="1" spc="-20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ONE VISION</a:t>
            </a:r>
            <a:r>
              <a:rPr sz="1000" b="1" spc="-30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spc="-165" dirty="0">
                <a:solidFill>
                  <a:srgbClr val="002339"/>
                </a:solidFill>
                <a:latin typeface="Trebuchet MS"/>
                <a:cs typeface="Trebuchet MS"/>
              </a:rPr>
              <a:t>•</a:t>
            </a:r>
            <a:r>
              <a:rPr sz="1000" b="1" spc="-5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ONE</a:t>
            </a:r>
            <a:r>
              <a:rPr sz="1000" b="1" spc="-10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2339"/>
                </a:solidFill>
                <a:latin typeface="Trebuchet MS"/>
                <a:cs typeface="Trebuchet MS"/>
              </a:rPr>
              <a:t>GOAL</a:t>
            </a:r>
            <a:r>
              <a:rPr sz="1000" b="1" spc="260" dirty="0">
                <a:solidFill>
                  <a:srgbClr val="002339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02339"/>
                </a:solidFill>
                <a:latin typeface="Gill Sans MT"/>
                <a:cs typeface="Gill Sans MT"/>
              </a:rPr>
              <a:t>THE JOURNEY</a:t>
            </a:r>
            <a:r>
              <a:rPr sz="1000" spc="15" dirty="0">
                <a:solidFill>
                  <a:srgbClr val="002339"/>
                </a:solidFill>
                <a:latin typeface="Gill Sans MT"/>
                <a:cs typeface="Gill Sans MT"/>
              </a:rPr>
              <a:t> </a:t>
            </a:r>
            <a:r>
              <a:rPr sz="1000" spc="-80" dirty="0">
                <a:solidFill>
                  <a:srgbClr val="002339"/>
                </a:solidFill>
                <a:latin typeface="Gill Sans MT"/>
                <a:cs typeface="Gill Sans MT"/>
              </a:rPr>
              <a:t>TO</a:t>
            </a:r>
            <a:r>
              <a:rPr sz="1000" spc="5" dirty="0">
                <a:solidFill>
                  <a:srgbClr val="002339"/>
                </a:solidFill>
                <a:latin typeface="Gill Sans MT"/>
                <a:cs typeface="Gill Sans MT"/>
              </a:rPr>
              <a:t> </a:t>
            </a:r>
            <a:r>
              <a:rPr sz="1000" spc="-50" dirty="0">
                <a:solidFill>
                  <a:srgbClr val="002339"/>
                </a:solidFill>
                <a:latin typeface="Gill Sans MT"/>
                <a:cs typeface="Gill Sans MT"/>
              </a:rPr>
              <a:t>CARBON</a:t>
            </a:r>
            <a:r>
              <a:rPr sz="1000" spc="10" dirty="0">
                <a:solidFill>
                  <a:srgbClr val="002339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002339"/>
                </a:solidFill>
                <a:latin typeface="Gill Sans MT"/>
                <a:cs typeface="Gill Sans MT"/>
              </a:rPr>
              <a:t>NET</a:t>
            </a:r>
            <a:r>
              <a:rPr sz="1000" spc="10" dirty="0">
                <a:solidFill>
                  <a:srgbClr val="002339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002339"/>
                </a:solidFill>
                <a:latin typeface="Gill Sans MT"/>
                <a:cs typeface="Gill Sans MT"/>
              </a:rPr>
              <a:t>ZERO</a:t>
            </a:r>
            <a:endParaRPr sz="1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5500" y="6428333"/>
            <a:ext cx="4407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003429"/>
                </a:solidFill>
                <a:latin typeface="Trebuchet MS"/>
                <a:cs typeface="Trebuchet MS"/>
              </a:rPr>
              <a:t>ONE</a:t>
            </a:r>
            <a:r>
              <a:rPr sz="1000" b="1" spc="-15" dirty="0">
                <a:solidFill>
                  <a:srgbClr val="00342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3429"/>
                </a:solidFill>
                <a:latin typeface="Trebuchet MS"/>
                <a:cs typeface="Trebuchet MS"/>
              </a:rPr>
              <a:t>TEAM</a:t>
            </a:r>
            <a:r>
              <a:rPr sz="1000" b="1" spc="-15" dirty="0">
                <a:solidFill>
                  <a:srgbClr val="003429"/>
                </a:solidFill>
                <a:latin typeface="Trebuchet MS"/>
                <a:cs typeface="Trebuchet MS"/>
              </a:rPr>
              <a:t> </a:t>
            </a:r>
            <a:r>
              <a:rPr sz="1000" b="1" spc="-165" dirty="0">
                <a:solidFill>
                  <a:srgbClr val="003429"/>
                </a:solidFill>
                <a:latin typeface="Trebuchet MS"/>
                <a:cs typeface="Trebuchet MS"/>
              </a:rPr>
              <a:t>•</a:t>
            </a:r>
            <a:r>
              <a:rPr sz="1000" b="1" spc="-20" dirty="0">
                <a:solidFill>
                  <a:srgbClr val="00342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3429"/>
                </a:solidFill>
                <a:latin typeface="Trebuchet MS"/>
                <a:cs typeface="Trebuchet MS"/>
              </a:rPr>
              <a:t>ONE VISION</a:t>
            </a:r>
            <a:r>
              <a:rPr sz="1000" b="1" spc="-30" dirty="0">
                <a:solidFill>
                  <a:srgbClr val="003429"/>
                </a:solidFill>
                <a:latin typeface="Trebuchet MS"/>
                <a:cs typeface="Trebuchet MS"/>
              </a:rPr>
              <a:t> </a:t>
            </a:r>
            <a:r>
              <a:rPr sz="1000" b="1" spc="-165" dirty="0">
                <a:solidFill>
                  <a:srgbClr val="003429"/>
                </a:solidFill>
                <a:latin typeface="Trebuchet MS"/>
                <a:cs typeface="Trebuchet MS"/>
              </a:rPr>
              <a:t>•</a:t>
            </a:r>
            <a:r>
              <a:rPr sz="1000" b="1" spc="-5" dirty="0">
                <a:solidFill>
                  <a:srgbClr val="00342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3429"/>
                </a:solidFill>
                <a:latin typeface="Trebuchet MS"/>
                <a:cs typeface="Trebuchet MS"/>
              </a:rPr>
              <a:t>ONE</a:t>
            </a:r>
            <a:r>
              <a:rPr sz="1000" b="1" spc="-10" dirty="0">
                <a:solidFill>
                  <a:srgbClr val="00342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3429"/>
                </a:solidFill>
                <a:latin typeface="Trebuchet MS"/>
                <a:cs typeface="Trebuchet MS"/>
              </a:rPr>
              <a:t>GOAL</a:t>
            </a:r>
            <a:r>
              <a:rPr sz="1000" b="1" spc="260" dirty="0">
                <a:solidFill>
                  <a:srgbClr val="003429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03429"/>
                </a:solidFill>
                <a:latin typeface="Gill Sans MT"/>
                <a:cs typeface="Gill Sans MT"/>
              </a:rPr>
              <a:t>THE JOURNEY</a:t>
            </a:r>
            <a:r>
              <a:rPr sz="1000" spc="15" dirty="0">
                <a:solidFill>
                  <a:srgbClr val="003429"/>
                </a:solidFill>
                <a:latin typeface="Gill Sans MT"/>
                <a:cs typeface="Gill Sans MT"/>
              </a:rPr>
              <a:t> </a:t>
            </a:r>
            <a:r>
              <a:rPr sz="1000" spc="-80" dirty="0">
                <a:solidFill>
                  <a:srgbClr val="003429"/>
                </a:solidFill>
                <a:latin typeface="Gill Sans MT"/>
                <a:cs typeface="Gill Sans MT"/>
              </a:rPr>
              <a:t>TO</a:t>
            </a:r>
            <a:r>
              <a:rPr sz="1000" spc="5" dirty="0">
                <a:solidFill>
                  <a:srgbClr val="003429"/>
                </a:solidFill>
                <a:latin typeface="Gill Sans MT"/>
                <a:cs typeface="Gill Sans MT"/>
              </a:rPr>
              <a:t> </a:t>
            </a:r>
            <a:r>
              <a:rPr sz="1000" spc="-50" dirty="0">
                <a:solidFill>
                  <a:srgbClr val="003429"/>
                </a:solidFill>
                <a:latin typeface="Gill Sans MT"/>
                <a:cs typeface="Gill Sans MT"/>
              </a:rPr>
              <a:t>CARBON</a:t>
            </a:r>
            <a:r>
              <a:rPr sz="1000" spc="10" dirty="0">
                <a:solidFill>
                  <a:srgbClr val="003429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003429"/>
                </a:solidFill>
                <a:latin typeface="Gill Sans MT"/>
                <a:cs typeface="Gill Sans MT"/>
              </a:rPr>
              <a:t>NET</a:t>
            </a:r>
            <a:r>
              <a:rPr sz="1000" spc="10" dirty="0">
                <a:solidFill>
                  <a:srgbClr val="003429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003429"/>
                </a:solidFill>
                <a:latin typeface="Gill Sans MT"/>
                <a:cs typeface="Gill Sans MT"/>
              </a:rPr>
              <a:t>ZERO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457" y="640803"/>
            <a:ext cx="10083165" cy="867410"/>
          </a:xfrm>
          <a:prstGeom prst="rect">
            <a:avLst/>
          </a:prstGeom>
          <a:solidFill>
            <a:srgbClr val="002339"/>
          </a:solidFill>
        </p:spPr>
        <p:txBody>
          <a:bodyPr vert="horz" wrap="square" lIns="0" tIns="262255" rIns="0" bIns="0" rtlCol="0">
            <a:spAutoFit/>
          </a:bodyPr>
          <a:lstStyle/>
          <a:p>
            <a:pPr marL="831215">
              <a:lnSpc>
                <a:spcPct val="100000"/>
              </a:lnSpc>
              <a:spcBef>
                <a:spcPts val="2065"/>
              </a:spcBef>
            </a:pPr>
            <a:r>
              <a:rPr sz="2200" b="1" spc="55" dirty="0">
                <a:latin typeface="Trebuchet MS"/>
                <a:cs typeface="Trebuchet MS"/>
              </a:rPr>
              <a:t>CLASSIFICATION</a:t>
            </a:r>
            <a:r>
              <a:rPr sz="2200" b="1" spc="-75" dirty="0">
                <a:latin typeface="Trebuchet MS"/>
                <a:cs typeface="Trebuchet MS"/>
              </a:rPr>
              <a:t> </a:t>
            </a:r>
            <a:r>
              <a:rPr sz="2200" b="1" spc="-114" dirty="0">
                <a:latin typeface="Trebuchet MS"/>
                <a:cs typeface="Trebuchet MS"/>
              </a:rPr>
              <a:t>&amp;</a:t>
            </a:r>
            <a:r>
              <a:rPr sz="2200" b="1" spc="-30" dirty="0">
                <a:latin typeface="Trebuchet MS"/>
                <a:cs typeface="Trebuchet MS"/>
              </a:rPr>
              <a:t> </a:t>
            </a:r>
            <a:r>
              <a:rPr sz="2200" b="1" spc="114" dirty="0">
                <a:latin typeface="Trebuchet MS"/>
                <a:cs typeface="Trebuchet MS"/>
              </a:rPr>
              <a:t>AS-</a:t>
            </a:r>
            <a:r>
              <a:rPr sz="2200" b="1" dirty="0">
                <a:latin typeface="Trebuchet MS"/>
                <a:cs typeface="Trebuchet MS"/>
              </a:rPr>
              <a:t>BUILT</a:t>
            </a:r>
            <a:r>
              <a:rPr sz="2200" b="1" spc="-70" dirty="0">
                <a:latin typeface="Trebuchet MS"/>
                <a:cs typeface="Trebuchet MS"/>
              </a:rPr>
              <a:t> </a:t>
            </a:r>
            <a:r>
              <a:rPr sz="2200" b="1" spc="80" dirty="0">
                <a:latin typeface="Trebuchet MS"/>
                <a:cs typeface="Trebuchet MS"/>
              </a:rPr>
              <a:t>ANALYSIS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b="1" spc="-80" dirty="0">
                <a:latin typeface="Trebuchet MS"/>
                <a:cs typeface="Trebuchet MS"/>
              </a:rPr>
              <a:t>OF</a:t>
            </a:r>
            <a:r>
              <a:rPr sz="2200" b="1" spc="-30" dirty="0">
                <a:latin typeface="Trebuchet MS"/>
                <a:cs typeface="Trebuchet MS"/>
              </a:rPr>
              <a:t> </a:t>
            </a:r>
            <a:r>
              <a:rPr sz="2200" b="1" dirty="0">
                <a:latin typeface="Trebuchet MS"/>
                <a:cs typeface="Trebuchet MS"/>
              </a:rPr>
              <a:t>CAPTURED</a:t>
            </a:r>
            <a:r>
              <a:rPr sz="2200" b="1" spc="-45" dirty="0">
                <a:latin typeface="Trebuchet MS"/>
                <a:cs typeface="Trebuchet MS"/>
              </a:rPr>
              <a:t> </a:t>
            </a:r>
            <a:r>
              <a:rPr sz="2200" b="1" spc="-20" dirty="0">
                <a:latin typeface="Trebuchet MS"/>
                <a:cs typeface="Trebuchet MS"/>
              </a:rPr>
              <a:t>DATA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218" y="1720444"/>
            <a:ext cx="4023360" cy="340804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400" dirty="0">
                <a:latin typeface="Gill Sans MT"/>
                <a:cs typeface="Gill Sans MT"/>
              </a:rPr>
              <a:t>Data </a:t>
            </a:r>
            <a:r>
              <a:rPr sz="1400" spc="110" dirty="0">
                <a:latin typeface="Gill Sans MT"/>
                <a:cs typeface="Gill Sans MT"/>
              </a:rPr>
              <a:t>can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be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classified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into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feature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groups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105" dirty="0">
                <a:latin typeface="Gill Sans MT"/>
                <a:cs typeface="Gill Sans MT"/>
              </a:rPr>
              <a:t>such</a:t>
            </a:r>
            <a:r>
              <a:rPr sz="1400" spc="10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as:</a:t>
            </a:r>
            <a:endParaRPr sz="1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Clr>
                <a:srgbClr val="002339"/>
              </a:buClr>
              <a:buFont typeface="Wingdings"/>
              <a:buChar char=""/>
              <a:tabLst>
                <a:tab pos="240665" algn="l"/>
              </a:tabLst>
            </a:pPr>
            <a:r>
              <a:rPr sz="1400" dirty="0">
                <a:latin typeface="Gill Sans MT"/>
                <a:cs typeface="Gill Sans MT"/>
              </a:rPr>
              <a:t>Ground </a:t>
            </a:r>
            <a:r>
              <a:rPr sz="1400" spc="30" dirty="0">
                <a:latin typeface="Gill Sans MT"/>
                <a:cs typeface="Gill Sans MT"/>
              </a:rPr>
              <a:t>Form</a:t>
            </a:r>
            <a:endParaRPr sz="1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840"/>
              </a:spcBef>
              <a:buClr>
                <a:srgbClr val="002339"/>
              </a:buClr>
              <a:buFont typeface="Wingdings"/>
              <a:buChar char=""/>
              <a:tabLst>
                <a:tab pos="240665" algn="l"/>
              </a:tabLst>
            </a:pPr>
            <a:r>
              <a:rPr sz="1400" spc="-25" dirty="0">
                <a:latin typeface="Gill Sans MT"/>
                <a:cs typeface="Gill Sans MT"/>
              </a:rPr>
              <a:t>OLE</a:t>
            </a:r>
            <a:endParaRPr sz="1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825"/>
              </a:spcBef>
              <a:buClr>
                <a:srgbClr val="002339"/>
              </a:buClr>
              <a:buFont typeface="Wingdings"/>
              <a:buChar char=""/>
              <a:tabLst>
                <a:tab pos="240665" algn="l"/>
              </a:tabLst>
            </a:pPr>
            <a:r>
              <a:rPr sz="1400" spc="65" dirty="0">
                <a:latin typeface="Gill Sans MT"/>
                <a:cs typeface="Gill Sans MT"/>
              </a:rPr>
              <a:t>Rails</a:t>
            </a:r>
            <a:endParaRPr sz="1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Clr>
                <a:srgbClr val="002339"/>
              </a:buClr>
              <a:buFont typeface="Wingdings"/>
              <a:buChar char=""/>
              <a:tabLst>
                <a:tab pos="240665" algn="l"/>
              </a:tabLst>
            </a:pPr>
            <a:r>
              <a:rPr sz="1400" spc="60" dirty="0">
                <a:latin typeface="Gill Sans MT"/>
                <a:cs typeface="Gill Sans MT"/>
              </a:rPr>
              <a:t>Sleepers</a:t>
            </a:r>
            <a:endParaRPr sz="1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840"/>
              </a:spcBef>
              <a:buClr>
                <a:srgbClr val="002339"/>
              </a:buClr>
              <a:buFont typeface="Wingdings"/>
              <a:buChar char=""/>
              <a:tabLst>
                <a:tab pos="240665" algn="l"/>
              </a:tabLst>
            </a:pPr>
            <a:r>
              <a:rPr sz="1400" spc="75" dirty="0">
                <a:latin typeface="Gill Sans MT"/>
                <a:cs typeface="Gill Sans MT"/>
              </a:rPr>
              <a:t>Ballast</a:t>
            </a:r>
            <a:endParaRPr sz="1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Clr>
                <a:srgbClr val="002339"/>
              </a:buClr>
              <a:buFont typeface="Wingdings"/>
              <a:buChar char=""/>
              <a:tabLst>
                <a:tab pos="240665" algn="l"/>
              </a:tabLst>
            </a:pPr>
            <a:r>
              <a:rPr sz="1400" spc="65" dirty="0">
                <a:latin typeface="Gill Sans MT"/>
                <a:cs typeface="Gill Sans MT"/>
              </a:rPr>
              <a:t>Lineside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Furniture</a:t>
            </a:r>
            <a:endParaRPr sz="1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830"/>
              </a:spcBef>
              <a:buClr>
                <a:srgbClr val="002339"/>
              </a:buClr>
              <a:buFont typeface="Wingdings"/>
              <a:buChar char=""/>
              <a:tabLst>
                <a:tab pos="240665" algn="l"/>
              </a:tabLst>
            </a:pPr>
            <a:r>
              <a:rPr sz="1400" spc="55" dirty="0">
                <a:latin typeface="Gill Sans MT"/>
                <a:cs typeface="Gill Sans MT"/>
              </a:rPr>
              <a:t>High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Vegetation</a:t>
            </a:r>
            <a:endParaRPr sz="1400">
              <a:latin typeface="Gill Sans MT"/>
              <a:cs typeface="Gill Sans MT"/>
            </a:endParaRPr>
          </a:p>
          <a:p>
            <a:pPr marL="240665" indent="-227965">
              <a:lnSpc>
                <a:spcPct val="100000"/>
              </a:lnSpc>
              <a:spcBef>
                <a:spcPts val="840"/>
              </a:spcBef>
              <a:buClr>
                <a:srgbClr val="002339"/>
              </a:buClr>
              <a:buFont typeface="Wingdings"/>
              <a:buChar char=""/>
              <a:tabLst>
                <a:tab pos="240665" algn="l"/>
              </a:tabLst>
            </a:pPr>
            <a:r>
              <a:rPr sz="1400" dirty="0">
                <a:latin typeface="Gill Sans MT"/>
                <a:cs typeface="Gill Sans MT"/>
              </a:rPr>
              <a:t>Low</a:t>
            </a:r>
            <a:r>
              <a:rPr sz="1400" spc="55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Vegetation</a:t>
            </a:r>
            <a:endParaRPr sz="1400">
              <a:latin typeface="Gill Sans MT"/>
              <a:cs typeface="Gill Sans MT"/>
            </a:endParaRPr>
          </a:p>
          <a:p>
            <a:pPr marL="12700" marR="796290">
              <a:lnSpc>
                <a:spcPts val="1510"/>
              </a:lnSpc>
              <a:spcBef>
                <a:spcPts val="1020"/>
              </a:spcBef>
            </a:pPr>
            <a:r>
              <a:rPr sz="1400" spc="55" dirty="0">
                <a:latin typeface="Gill Sans MT"/>
                <a:cs typeface="Gill Sans MT"/>
              </a:rPr>
              <a:t>This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allows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rapid</a:t>
            </a:r>
            <a:r>
              <a:rPr sz="1400" spc="-60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processing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of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data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into </a:t>
            </a:r>
            <a:r>
              <a:rPr sz="1400" spc="60" dirty="0">
                <a:latin typeface="Gill Sans MT"/>
                <a:cs typeface="Gill Sans MT"/>
              </a:rPr>
              <a:t>topographic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outputs.</a:t>
            </a:r>
            <a:endParaRPr sz="1400"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6096" y="2273236"/>
            <a:ext cx="4762881" cy="378383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702167" y="1664335"/>
            <a:ext cx="3177540" cy="50349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99085" marR="5080" indent="-287020">
              <a:lnSpc>
                <a:spcPct val="90000"/>
              </a:lnSpc>
              <a:spcBef>
                <a:spcPts val="270"/>
              </a:spcBef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spc="60" dirty="0">
                <a:latin typeface="Gill Sans MT"/>
                <a:cs typeface="Gill Sans MT"/>
              </a:rPr>
              <a:t>By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simply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importing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OLE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-25" dirty="0">
                <a:latin typeface="Gill Sans MT"/>
                <a:cs typeface="Gill Sans MT"/>
              </a:rPr>
              <a:t>AFC </a:t>
            </a:r>
            <a:r>
              <a:rPr sz="1400" spc="105" dirty="0">
                <a:latin typeface="Gill Sans MT"/>
                <a:cs typeface="Gill Sans MT"/>
              </a:rPr>
              <a:t>designs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into</a:t>
            </a:r>
            <a:r>
              <a:rPr sz="1400" spc="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6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processed </a:t>
            </a:r>
            <a:r>
              <a:rPr sz="1400" spc="10" dirty="0">
                <a:latin typeface="Gill Sans MT"/>
                <a:cs typeface="Gill Sans MT"/>
              </a:rPr>
              <a:t>PointCloud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it </a:t>
            </a:r>
            <a:r>
              <a:rPr sz="1400" spc="100" dirty="0">
                <a:latin typeface="Gill Sans MT"/>
                <a:cs typeface="Gill Sans MT"/>
              </a:rPr>
              <a:t>is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possible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to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quickly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-50" dirty="0">
                <a:latin typeface="Gill Sans MT"/>
                <a:cs typeface="Gill Sans MT"/>
              </a:rPr>
              <a:t>&amp; </a:t>
            </a:r>
            <a:r>
              <a:rPr sz="1400" spc="70" dirty="0">
                <a:latin typeface="Gill Sans MT"/>
                <a:cs typeface="Gill Sans MT"/>
              </a:rPr>
              <a:t>visually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check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if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installation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is</a:t>
            </a:r>
            <a:r>
              <a:rPr sz="1400" spc="500" dirty="0">
                <a:latin typeface="Gill Sans MT"/>
                <a:cs typeface="Gill Sans MT"/>
              </a:rPr>
              <a:t> </a:t>
            </a:r>
            <a:r>
              <a:rPr sz="1400" spc="170" dirty="0">
                <a:latin typeface="Gill Sans MT"/>
                <a:cs typeface="Gill Sans MT"/>
              </a:rPr>
              <a:t>as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per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35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design.</a:t>
            </a:r>
            <a:endParaRPr sz="1400">
              <a:latin typeface="Gill Sans MT"/>
              <a:cs typeface="Gill Sans MT"/>
            </a:endParaRPr>
          </a:p>
          <a:p>
            <a:pPr marL="299085" marR="149225" indent="-287020">
              <a:lnSpc>
                <a:spcPts val="1510"/>
              </a:lnSpc>
              <a:spcBef>
                <a:spcPts val="1019"/>
              </a:spcBef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spc="50" dirty="0">
                <a:latin typeface="Gill Sans MT"/>
                <a:cs typeface="Gill Sans MT"/>
              </a:rPr>
              <a:t>In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114" dirty="0">
                <a:latin typeface="Gill Sans MT"/>
                <a:cs typeface="Gill Sans MT"/>
              </a:rPr>
              <a:t>image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adjacent,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you </a:t>
            </a:r>
            <a:r>
              <a:rPr sz="1400" spc="110" dirty="0">
                <a:latin typeface="Gill Sans MT"/>
                <a:cs typeface="Gill Sans MT"/>
              </a:rPr>
              <a:t>can</a:t>
            </a:r>
            <a:r>
              <a:rPr sz="1400" spc="1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see </a:t>
            </a:r>
            <a:r>
              <a:rPr sz="1400" spc="50" dirty="0">
                <a:latin typeface="Gill Sans MT"/>
                <a:cs typeface="Gill Sans MT"/>
              </a:rPr>
              <a:t>that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it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100" dirty="0">
                <a:latin typeface="Gill Sans MT"/>
                <a:cs typeface="Gill Sans MT"/>
              </a:rPr>
              <a:t>is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possible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check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if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-25" dirty="0">
                <a:latin typeface="Gill Sans MT"/>
                <a:cs typeface="Gill Sans MT"/>
              </a:rPr>
              <a:t>the </a:t>
            </a:r>
            <a:r>
              <a:rPr sz="1400" dirty="0">
                <a:latin typeface="Gill Sans MT"/>
                <a:cs typeface="Gill Sans MT"/>
              </a:rPr>
              <a:t>correct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spc="125" dirty="0">
                <a:latin typeface="Gill Sans MT"/>
                <a:cs typeface="Gill Sans MT"/>
              </a:rPr>
              <a:t>mast/boom/SPS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130" dirty="0">
                <a:latin typeface="Gill Sans MT"/>
                <a:cs typeface="Gill Sans MT"/>
              </a:rPr>
              <a:t>has</a:t>
            </a:r>
            <a:r>
              <a:rPr sz="1400" spc="3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been </a:t>
            </a:r>
            <a:r>
              <a:rPr sz="1400" spc="60" dirty="0">
                <a:latin typeface="Gill Sans MT"/>
                <a:cs typeface="Gill Sans MT"/>
              </a:rPr>
              <a:t>installed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spc="-25" dirty="0">
                <a:latin typeface="Gill Sans MT"/>
                <a:cs typeface="Gill Sans MT"/>
              </a:rPr>
              <a:t>3D.</a:t>
            </a:r>
            <a:endParaRPr sz="1400">
              <a:latin typeface="Gill Sans MT"/>
              <a:cs typeface="Gill Sans MT"/>
            </a:endParaRPr>
          </a:p>
          <a:p>
            <a:pPr marL="299085" marR="702945" indent="-287020">
              <a:lnSpc>
                <a:spcPts val="1510"/>
              </a:lnSpc>
              <a:spcBef>
                <a:spcPts val="1019"/>
              </a:spcBef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135" dirty="0">
                <a:latin typeface="Gill Sans MT"/>
                <a:cs typeface="Gill Sans MT"/>
              </a:rPr>
              <a:t>same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110" dirty="0">
                <a:latin typeface="Gill Sans MT"/>
                <a:cs typeface="Gill Sans MT"/>
              </a:rPr>
              <a:t>can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be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done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with </a:t>
            </a:r>
            <a:r>
              <a:rPr sz="1400" spc="50" dirty="0">
                <a:latin typeface="Gill Sans MT"/>
                <a:cs typeface="Gill Sans MT"/>
              </a:rPr>
              <a:t>elevations.</a:t>
            </a:r>
            <a:endParaRPr sz="1400">
              <a:latin typeface="Gill Sans MT"/>
              <a:cs typeface="Gill Sans MT"/>
            </a:endParaRPr>
          </a:p>
          <a:p>
            <a:pPr marL="299085" marR="304165" indent="-287020">
              <a:lnSpc>
                <a:spcPts val="1510"/>
              </a:lnSpc>
              <a:spcBef>
                <a:spcPts val="1000"/>
              </a:spcBef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spc="45" dirty="0">
                <a:latin typeface="Gill Sans MT"/>
                <a:cs typeface="Gill Sans MT"/>
              </a:rPr>
              <a:t>Anything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114" dirty="0">
                <a:latin typeface="Gill Sans MT"/>
                <a:cs typeface="Gill Sans MT"/>
              </a:rPr>
              <a:t>can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be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measured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spc="165" dirty="0">
                <a:latin typeface="Gill Sans MT"/>
                <a:cs typeface="Gill Sans MT"/>
              </a:rPr>
              <a:t>– </a:t>
            </a:r>
            <a:r>
              <a:rPr sz="1400" spc="-20" dirty="0">
                <a:latin typeface="Gill Sans MT"/>
                <a:cs typeface="Gill Sans MT"/>
              </a:rPr>
              <a:t>ACCURATELY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from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captured </a:t>
            </a:r>
            <a:r>
              <a:rPr sz="1400" spc="75" dirty="0">
                <a:latin typeface="Gill Sans MT"/>
                <a:cs typeface="Gill Sans MT"/>
              </a:rPr>
              <a:t>data.</a:t>
            </a:r>
            <a:endParaRPr sz="1400">
              <a:latin typeface="Gill Sans MT"/>
              <a:cs typeface="Gill Sans MT"/>
            </a:endParaRPr>
          </a:p>
          <a:p>
            <a:pPr marL="299085" marR="193675" indent="-287020" algn="just">
              <a:lnSpc>
                <a:spcPts val="1510"/>
              </a:lnSpc>
              <a:spcBef>
                <a:spcPts val="1000"/>
              </a:spcBef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spc="85" dirty="0">
                <a:latin typeface="Gill Sans MT"/>
                <a:cs typeface="Gill Sans MT"/>
              </a:rPr>
              <a:t>Measurements</a:t>
            </a:r>
            <a:r>
              <a:rPr sz="1400" spc="-70" dirty="0">
                <a:latin typeface="Gill Sans MT"/>
                <a:cs typeface="Gill Sans MT"/>
              </a:rPr>
              <a:t> </a:t>
            </a:r>
            <a:r>
              <a:rPr sz="1400" spc="110" dirty="0">
                <a:latin typeface="Gill Sans MT"/>
                <a:cs typeface="Gill Sans MT"/>
              </a:rPr>
              <a:t>can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be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taken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35" dirty="0">
                <a:latin typeface="Gill Sans MT"/>
                <a:cs typeface="Gill Sans MT"/>
              </a:rPr>
              <a:t>from </a:t>
            </a:r>
            <a:r>
              <a:rPr sz="1400" spc="10" dirty="0">
                <a:latin typeface="Gill Sans MT"/>
                <a:cs typeface="Gill Sans MT"/>
              </a:rPr>
              <a:t>centreline,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high</a:t>
            </a:r>
            <a:r>
              <a:rPr sz="1400" spc="40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rail, in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plane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of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rail </a:t>
            </a:r>
            <a:r>
              <a:rPr sz="1400" spc="-10" dirty="0">
                <a:latin typeface="Gill Sans MT"/>
                <a:cs typeface="Gill Sans MT"/>
              </a:rPr>
              <a:t>or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perpendicular</a:t>
            </a:r>
            <a:r>
              <a:rPr sz="1400" spc="-7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gravity.</a:t>
            </a:r>
            <a:endParaRPr sz="1400">
              <a:latin typeface="Gill Sans MT"/>
              <a:cs typeface="Gill Sans MT"/>
            </a:endParaRPr>
          </a:p>
          <a:p>
            <a:pPr marL="299085" marR="25400" indent="-287020">
              <a:lnSpc>
                <a:spcPts val="1510"/>
              </a:lnSpc>
              <a:spcBef>
                <a:spcPts val="1020"/>
              </a:spcBef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latin typeface="Gill Sans MT"/>
                <a:cs typeface="Gill Sans MT"/>
              </a:rPr>
              <a:t>Height</a:t>
            </a:r>
            <a:r>
              <a:rPr sz="1400" spc="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&amp;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stagger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110" dirty="0">
                <a:latin typeface="Gill Sans MT"/>
                <a:cs typeface="Gill Sans MT"/>
              </a:rPr>
              <a:t>can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be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analysed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at </a:t>
            </a:r>
            <a:r>
              <a:rPr sz="1400" spc="-50" dirty="0">
                <a:latin typeface="Gill Sans MT"/>
                <a:cs typeface="Gill Sans MT"/>
              </a:rPr>
              <a:t>ANY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point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on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run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of</a:t>
            </a:r>
            <a:r>
              <a:rPr sz="1400" spc="35" dirty="0">
                <a:latin typeface="Gill Sans MT"/>
                <a:cs typeface="Gill Sans MT"/>
              </a:rPr>
              <a:t> </a:t>
            </a:r>
            <a:r>
              <a:rPr sz="1400" spc="-50" dirty="0">
                <a:latin typeface="Gill Sans MT"/>
                <a:cs typeface="Gill Sans MT"/>
              </a:rPr>
              <a:t>ANY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Wire.</a:t>
            </a:r>
            <a:endParaRPr sz="1400">
              <a:latin typeface="Gill Sans MT"/>
              <a:cs typeface="Gill Sans MT"/>
            </a:endParaRPr>
          </a:p>
          <a:p>
            <a:pPr marL="299085" marR="146685" indent="-287020">
              <a:lnSpc>
                <a:spcPts val="1510"/>
              </a:lnSpc>
              <a:spcBef>
                <a:spcPts val="1000"/>
              </a:spcBef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latin typeface="Gill Sans MT"/>
                <a:cs typeface="Gill Sans MT"/>
              </a:rPr>
              <a:t>Already</a:t>
            </a:r>
            <a:r>
              <a:rPr sz="1400" spc="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we</a:t>
            </a:r>
            <a:r>
              <a:rPr sz="1400" spc="45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have</a:t>
            </a:r>
            <a:r>
              <a:rPr sz="1400" spc="45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avoided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120" dirty="0">
                <a:latin typeface="Gill Sans MT"/>
                <a:cs typeface="Gill Sans MT"/>
              </a:rPr>
              <a:t>snagging </a:t>
            </a:r>
            <a:r>
              <a:rPr sz="1400" spc="50" dirty="0">
                <a:latin typeface="Gill Sans MT"/>
                <a:cs typeface="Gill Sans MT"/>
              </a:rPr>
              <a:t>revisits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by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looking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at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digital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data </a:t>
            </a:r>
            <a:r>
              <a:rPr sz="1400" spc="80" dirty="0">
                <a:latin typeface="Gill Sans MT"/>
                <a:cs typeface="Gill Sans MT"/>
              </a:rPr>
              <a:t>instead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of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visually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with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114" dirty="0">
                <a:latin typeface="Gill Sans MT"/>
                <a:cs typeface="Gill Sans MT"/>
              </a:rPr>
              <a:t>an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RRV.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37" y="0"/>
            <a:ext cx="8382507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17503" y="50"/>
            <a:ext cx="1074445" cy="10744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5500" y="6428333"/>
            <a:ext cx="4407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003429"/>
                </a:solidFill>
                <a:latin typeface="Trebuchet MS"/>
                <a:cs typeface="Trebuchet MS"/>
              </a:rPr>
              <a:t>ONE</a:t>
            </a:r>
            <a:r>
              <a:rPr sz="1000" b="1" spc="-15" dirty="0">
                <a:solidFill>
                  <a:srgbClr val="00342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3429"/>
                </a:solidFill>
                <a:latin typeface="Trebuchet MS"/>
                <a:cs typeface="Trebuchet MS"/>
              </a:rPr>
              <a:t>TEAM</a:t>
            </a:r>
            <a:r>
              <a:rPr sz="1000" b="1" spc="-15" dirty="0">
                <a:solidFill>
                  <a:srgbClr val="003429"/>
                </a:solidFill>
                <a:latin typeface="Trebuchet MS"/>
                <a:cs typeface="Trebuchet MS"/>
              </a:rPr>
              <a:t> </a:t>
            </a:r>
            <a:r>
              <a:rPr sz="1000" b="1" spc="-165" dirty="0">
                <a:solidFill>
                  <a:srgbClr val="003429"/>
                </a:solidFill>
                <a:latin typeface="Trebuchet MS"/>
                <a:cs typeface="Trebuchet MS"/>
              </a:rPr>
              <a:t>•</a:t>
            </a:r>
            <a:r>
              <a:rPr sz="1000" b="1" spc="-20" dirty="0">
                <a:solidFill>
                  <a:srgbClr val="00342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3429"/>
                </a:solidFill>
                <a:latin typeface="Trebuchet MS"/>
                <a:cs typeface="Trebuchet MS"/>
              </a:rPr>
              <a:t>ONE VISION</a:t>
            </a:r>
            <a:r>
              <a:rPr sz="1000" b="1" spc="-30" dirty="0">
                <a:solidFill>
                  <a:srgbClr val="003429"/>
                </a:solidFill>
                <a:latin typeface="Trebuchet MS"/>
                <a:cs typeface="Trebuchet MS"/>
              </a:rPr>
              <a:t> </a:t>
            </a:r>
            <a:r>
              <a:rPr sz="1000" b="1" spc="-165" dirty="0">
                <a:solidFill>
                  <a:srgbClr val="003429"/>
                </a:solidFill>
                <a:latin typeface="Trebuchet MS"/>
                <a:cs typeface="Trebuchet MS"/>
              </a:rPr>
              <a:t>•</a:t>
            </a:r>
            <a:r>
              <a:rPr sz="1000" b="1" spc="-5" dirty="0">
                <a:solidFill>
                  <a:srgbClr val="00342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3429"/>
                </a:solidFill>
                <a:latin typeface="Trebuchet MS"/>
                <a:cs typeface="Trebuchet MS"/>
              </a:rPr>
              <a:t>ONE</a:t>
            </a:r>
            <a:r>
              <a:rPr sz="1000" b="1" spc="-10" dirty="0">
                <a:solidFill>
                  <a:srgbClr val="003429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003429"/>
                </a:solidFill>
                <a:latin typeface="Trebuchet MS"/>
                <a:cs typeface="Trebuchet MS"/>
              </a:rPr>
              <a:t>GOAL</a:t>
            </a:r>
            <a:r>
              <a:rPr sz="1000" b="1" spc="260" dirty="0">
                <a:solidFill>
                  <a:srgbClr val="003429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003429"/>
                </a:solidFill>
                <a:latin typeface="Gill Sans MT"/>
                <a:cs typeface="Gill Sans MT"/>
              </a:rPr>
              <a:t>THE JOURNEY</a:t>
            </a:r>
            <a:r>
              <a:rPr sz="1000" spc="15" dirty="0">
                <a:solidFill>
                  <a:srgbClr val="003429"/>
                </a:solidFill>
                <a:latin typeface="Gill Sans MT"/>
                <a:cs typeface="Gill Sans MT"/>
              </a:rPr>
              <a:t> </a:t>
            </a:r>
            <a:r>
              <a:rPr sz="1000" spc="-80" dirty="0">
                <a:solidFill>
                  <a:srgbClr val="003429"/>
                </a:solidFill>
                <a:latin typeface="Gill Sans MT"/>
                <a:cs typeface="Gill Sans MT"/>
              </a:rPr>
              <a:t>TO</a:t>
            </a:r>
            <a:r>
              <a:rPr sz="1000" spc="5" dirty="0">
                <a:solidFill>
                  <a:srgbClr val="003429"/>
                </a:solidFill>
                <a:latin typeface="Gill Sans MT"/>
                <a:cs typeface="Gill Sans MT"/>
              </a:rPr>
              <a:t> </a:t>
            </a:r>
            <a:r>
              <a:rPr sz="1000" spc="-50" dirty="0">
                <a:solidFill>
                  <a:srgbClr val="003429"/>
                </a:solidFill>
                <a:latin typeface="Gill Sans MT"/>
                <a:cs typeface="Gill Sans MT"/>
              </a:rPr>
              <a:t>CARBON</a:t>
            </a:r>
            <a:r>
              <a:rPr sz="1000" spc="10" dirty="0">
                <a:solidFill>
                  <a:srgbClr val="003429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003429"/>
                </a:solidFill>
                <a:latin typeface="Gill Sans MT"/>
                <a:cs typeface="Gill Sans MT"/>
              </a:rPr>
              <a:t>NET</a:t>
            </a:r>
            <a:r>
              <a:rPr sz="1000" spc="10" dirty="0">
                <a:solidFill>
                  <a:srgbClr val="003429"/>
                </a:solidFill>
                <a:latin typeface="Gill Sans MT"/>
                <a:cs typeface="Gill Sans MT"/>
              </a:rPr>
              <a:t> </a:t>
            </a:r>
            <a:r>
              <a:rPr sz="1000" spc="-20" dirty="0">
                <a:solidFill>
                  <a:srgbClr val="003429"/>
                </a:solidFill>
                <a:latin typeface="Gill Sans MT"/>
                <a:cs typeface="Gill Sans MT"/>
              </a:rPr>
              <a:t>ZERO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2456" y="640803"/>
            <a:ext cx="9771380" cy="867410"/>
          </a:xfrm>
          <a:prstGeom prst="rect">
            <a:avLst/>
          </a:prstGeom>
          <a:solidFill>
            <a:srgbClr val="002339"/>
          </a:solidFill>
        </p:spPr>
        <p:txBody>
          <a:bodyPr vert="horz" wrap="square" lIns="0" tIns="83185" rIns="0" bIns="0" rtlCol="0">
            <a:spAutoFit/>
          </a:bodyPr>
          <a:lstStyle/>
          <a:p>
            <a:pPr marL="831215">
              <a:lnSpc>
                <a:spcPts val="2510"/>
              </a:lnSpc>
              <a:spcBef>
                <a:spcPts val="655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WHAT</a:t>
            </a:r>
            <a:r>
              <a:rPr sz="2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ELSE</a:t>
            </a:r>
            <a:r>
              <a:rPr sz="2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85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2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2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DELIVER?</a:t>
            </a:r>
            <a:endParaRPr sz="2200">
              <a:latin typeface="Trebuchet MS"/>
              <a:cs typeface="Trebuchet MS"/>
            </a:endParaRPr>
          </a:p>
          <a:p>
            <a:pPr marL="831215">
              <a:lnSpc>
                <a:spcPts val="2510"/>
              </a:lnSpc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FEATURE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EXTRACTION </a:t>
            </a:r>
            <a:r>
              <a:rPr sz="2200" b="1" spc="-3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65" dirty="0">
                <a:solidFill>
                  <a:srgbClr val="FFFFFF"/>
                </a:solidFill>
                <a:latin typeface="Trebuchet MS"/>
                <a:cs typeface="Trebuchet MS"/>
              </a:rPr>
              <a:t>BIM/DESIGN</a:t>
            </a:r>
            <a:r>
              <a:rPr sz="2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85" dirty="0">
                <a:solidFill>
                  <a:srgbClr val="FFFFFF"/>
                </a:solidFill>
                <a:latin typeface="Trebuchet MS"/>
                <a:cs typeface="Trebuchet MS"/>
              </a:rPr>
              <a:t>BASE</a:t>
            </a:r>
            <a:r>
              <a:rPr sz="2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DATA/8PT</a:t>
            </a:r>
            <a:r>
              <a:rPr sz="22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TOPO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9030" y="1660017"/>
            <a:ext cx="4852035" cy="4634230"/>
            <a:chOff x="829030" y="1660017"/>
            <a:chExt cx="4852035" cy="46342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030" y="1660017"/>
              <a:ext cx="4851527" cy="21677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8417" y="3255378"/>
              <a:ext cx="3352164" cy="30384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981191" y="2402205"/>
            <a:ext cx="4947920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spc="-25" dirty="0">
                <a:latin typeface="Gill Sans MT"/>
                <a:cs typeface="Gill Sans MT"/>
              </a:rPr>
              <a:t>With</a:t>
            </a:r>
            <a:r>
              <a:rPr sz="1400" spc="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30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final</a:t>
            </a:r>
            <a:r>
              <a:rPr sz="1400" spc="10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georeferenced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PointCloud,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this</a:t>
            </a:r>
            <a:r>
              <a:rPr sz="1400" spc="55" dirty="0">
                <a:latin typeface="Gill Sans MT"/>
                <a:cs typeface="Gill Sans MT"/>
              </a:rPr>
              <a:t> </a:t>
            </a:r>
            <a:r>
              <a:rPr sz="1400" spc="110" dirty="0">
                <a:latin typeface="Gill Sans MT"/>
                <a:cs typeface="Gill Sans MT"/>
              </a:rPr>
              <a:t>can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be </a:t>
            </a:r>
            <a:r>
              <a:rPr sz="1400" spc="95" dirty="0">
                <a:latin typeface="Gill Sans MT"/>
                <a:cs typeface="Gill Sans MT"/>
              </a:rPr>
              <a:t>classified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105" dirty="0">
                <a:latin typeface="Gill Sans MT"/>
                <a:cs typeface="Gill Sans MT"/>
              </a:rPr>
              <a:t>and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exported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be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sent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on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for </a:t>
            </a:r>
            <a:r>
              <a:rPr sz="1400" spc="55" dirty="0">
                <a:latin typeface="Gill Sans MT"/>
                <a:cs typeface="Gill Sans MT"/>
              </a:rPr>
              <a:t>feature</a:t>
            </a:r>
            <a:r>
              <a:rPr sz="1400" spc="-10" dirty="0">
                <a:latin typeface="Gill Sans MT"/>
                <a:cs typeface="Gill Sans MT"/>
              </a:rPr>
              <a:t> extraction </a:t>
            </a:r>
            <a:r>
              <a:rPr sz="1400" spc="75" dirty="0">
                <a:latin typeface="Gill Sans MT"/>
                <a:cs typeface="Gill Sans MT"/>
              </a:rPr>
              <a:t>of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all</a:t>
            </a:r>
            <a:r>
              <a:rPr sz="1400" spc="15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topographic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details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within</a:t>
            </a:r>
            <a:r>
              <a:rPr sz="1400" spc="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40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site.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2339"/>
              </a:buClr>
              <a:buFont typeface="Wingdings"/>
              <a:buChar char=""/>
            </a:pPr>
            <a:endParaRPr sz="1400">
              <a:latin typeface="Gill Sans MT"/>
              <a:cs typeface="Gill Sans MT"/>
            </a:endParaRPr>
          </a:p>
          <a:p>
            <a:pPr marL="299085" marR="209550" indent="-287020">
              <a:lnSpc>
                <a:spcPct val="100000"/>
              </a:lnSpc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40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feature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extraction</a:t>
            </a:r>
            <a:r>
              <a:rPr sz="1400" spc="5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model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forms</a:t>
            </a:r>
            <a:r>
              <a:rPr sz="1400" spc="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45" dirty="0">
                <a:latin typeface="Gill Sans MT"/>
                <a:cs typeface="Gill Sans MT"/>
              </a:rPr>
              <a:t> </a:t>
            </a:r>
            <a:r>
              <a:rPr sz="1400" spc="125" dirty="0">
                <a:latin typeface="Gill Sans MT"/>
                <a:cs typeface="Gill Sans MT"/>
              </a:rPr>
              <a:t>basis</a:t>
            </a:r>
            <a:r>
              <a:rPr sz="1400" spc="5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of</a:t>
            </a:r>
            <a:r>
              <a:rPr sz="1400" spc="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6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BIM </a:t>
            </a:r>
            <a:r>
              <a:rPr sz="1400" spc="60" dirty="0">
                <a:latin typeface="Gill Sans MT"/>
                <a:cs typeface="Gill Sans MT"/>
              </a:rPr>
              <a:t>Federated</a:t>
            </a:r>
            <a:r>
              <a:rPr sz="1400" spc="-80" dirty="0">
                <a:latin typeface="Gill Sans MT"/>
                <a:cs typeface="Gill Sans MT"/>
              </a:rPr>
              <a:t> </a:t>
            </a:r>
            <a:r>
              <a:rPr sz="1400" spc="45" dirty="0">
                <a:latin typeface="Gill Sans MT"/>
                <a:cs typeface="Gill Sans MT"/>
              </a:rPr>
              <a:t>Model.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2339"/>
              </a:buClr>
              <a:buFont typeface="Wingdings"/>
              <a:buChar char=""/>
            </a:pPr>
            <a:endParaRPr sz="1400">
              <a:latin typeface="Gill Sans MT"/>
              <a:cs typeface="Gill Sans MT"/>
            </a:endParaRPr>
          </a:p>
          <a:p>
            <a:pPr marL="299085" marR="85725" indent="-287020">
              <a:lnSpc>
                <a:spcPct val="100000"/>
              </a:lnSpc>
              <a:spcBef>
                <a:spcPts val="5"/>
              </a:spcBef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latin typeface="Gill Sans MT"/>
                <a:cs typeface="Gill Sans MT"/>
              </a:rPr>
              <a:t>Further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processing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114" dirty="0">
                <a:latin typeface="Gill Sans MT"/>
                <a:cs typeface="Gill Sans MT"/>
              </a:rPr>
              <a:t>can</a:t>
            </a:r>
            <a:r>
              <a:rPr sz="140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be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100" dirty="0">
                <a:latin typeface="Gill Sans MT"/>
                <a:cs typeface="Gill Sans MT"/>
              </a:rPr>
              <a:t>used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10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leverage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the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‘Multiple </a:t>
            </a:r>
            <a:r>
              <a:rPr sz="1400" dirty="0">
                <a:latin typeface="Gill Sans MT"/>
                <a:cs typeface="Gill Sans MT"/>
              </a:rPr>
              <a:t>Return’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LiDAR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Sensor</a:t>
            </a:r>
            <a:r>
              <a:rPr sz="1400" spc="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on the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95" dirty="0">
                <a:latin typeface="Gill Sans MT"/>
                <a:cs typeface="Gill Sans MT"/>
              </a:rPr>
              <a:t>system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remove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all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85" dirty="0">
                <a:latin typeface="Gill Sans MT"/>
                <a:cs typeface="Gill Sans MT"/>
              </a:rPr>
              <a:t>surface </a:t>
            </a:r>
            <a:r>
              <a:rPr sz="1400" spc="70" dirty="0">
                <a:latin typeface="Gill Sans MT"/>
                <a:cs typeface="Gill Sans MT"/>
              </a:rPr>
              <a:t>details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105" dirty="0">
                <a:latin typeface="Gill Sans MT"/>
                <a:cs typeface="Gill Sans MT"/>
              </a:rPr>
              <a:t>and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create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160" dirty="0">
                <a:latin typeface="Gill Sans MT"/>
                <a:cs typeface="Gill Sans MT"/>
              </a:rPr>
              <a:t>a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DTM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or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digital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terrain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model</a:t>
            </a:r>
            <a:r>
              <a:rPr sz="1400" spc="-55" dirty="0">
                <a:latin typeface="Gill Sans MT"/>
                <a:cs typeface="Gill Sans MT"/>
              </a:rPr>
              <a:t> </a:t>
            </a:r>
            <a:r>
              <a:rPr sz="1400" spc="50" dirty="0">
                <a:latin typeface="Gill Sans MT"/>
                <a:cs typeface="Gill Sans MT"/>
              </a:rPr>
              <a:t>which </a:t>
            </a:r>
            <a:r>
              <a:rPr sz="1400" spc="70" dirty="0">
                <a:latin typeface="Gill Sans MT"/>
                <a:cs typeface="Gill Sans MT"/>
              </a:rPr>
              <a:t>allows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rapid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spc="100" dirty="0">
                <a:latin typeface="Gill Sans MT"/>
                <a:cs typeface="Gill Sans MT"/>
              </a:rPr>
              <a:t>and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accurate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calculation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of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70" dirty="0">
                <a:latin typeface="Gill Sans MT"/>
                <a:cs typeface="Gill Sans MT"/>
              </a:rPr>
              <a:t>slope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110" dirty="0">
                <a:latin typeface="Gill Sans MT"/>
                <a:cs typeface="Gill Sans MT"/>
              </a:rPr>
              <a:t>angles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spc="40" dirty="0">
                <a:latin typeface="Gill Sans MT"/>
                <a:cs typeface="Gill Sans MT"/>
              </a:rPr>
              <a:t>etc. </a:t>
            </a:r>
            <a:r>
              <a:rPr sz="1400" dirty="0">
                <a:latin typeface="Gill Sans MT"/>
                <a:cs typeface="Gill Sans MT"/>
              </a:rPr>
              <a:t>for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foundation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80" dirty="0">
                <a:latin typeface="Gill Sans MT"/>
                <a:cs typeface="Gill Sans MT"/>
              </a:rPr>
              <a:t>design.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2339"/>
              </a:buClr>
              <a:buFont typeface="Wingdings"/>
              <a:buChar char=""/>
            </a:pPr>
            <a:endParaRPr sz="1400">
              <a:latin typeface="Gill Sans MT"/>
              <a:cs typeface="Gill Sans MT"/>
            </a:endParaRPr>
          </a:p>
          <a:p>
            <a:pPr marL="299085" indent="-286385">
              <a:lnSpc>
                <a:spcPct val="100000"/>
              </a:lnSpc>
              <a:buClr>
                <a:srgbClr val="002339"/>
              </a:buClr>
              <a:buFont typeface="Wingdings"/>
              <a:buChar char=""/>
              <a:tabLst>
                <a:tab pos="299085" algn="l"/>
              </a:tabLst>
            </a:pPr>
            <a:r>
              <a:rPr sz="1400" dirty="0">
                <a:latin typeface="Gill Sans MT"/>
                <a:cs typeface="Gill Sans MT"/>
              </a:rPr>
              <a:t>All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60" dirty="0">
                <a:latin typeface="Gill Sans MT"/>
                <a:cs typeface="Gill Sans MT"/>
              </a:rPr>
              <a:t>foundation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calculations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are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now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done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55" dirty="0">
                <a:latin typeface="Gill Sans MT"/>
                <a:cs typeface="Gill Sans MT"/>
              </a:rPr>
              <a:t>from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65" dirty="0">
                <a:latin typeface="Gill Sans MT"/>
                <a:cs typeface="Gill Sans MT"/>
              </a:rPr>
              <a:t>this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spc="75" dirty="0">
                <a:latin typeface="Gill Sans MT"/>
                <a:cs typeface="Gill Sans MT"/>
              </a:rPr>
              <a:t>data.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96bd9c7e0fdf754a4235a68e25bf3eb5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a82e43cc590603d5a6b8765cdda670eb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09C47B-0A82-4D76-9A23-B2247D7A9CDF}"/>
</file>

<file path=customXml/itemProps2.xml><?xml version="1.0" encoding="utf-8"?>
<ds:datastoreItem xmlns:ds="http://schemas.openxmlformats.org/officeDocument/2006/customXml" ds:itemID="{85A8867A-DD6D-47AF-8EDC-F7004E708C0F}"/>
</file>

<file path=customXml/itemProps3.xml><?xml version="1.0" encoding="utf-8"?>
<ds:datastoreItem xmlns:ds="http://schemas.openxmlformats.org/officeDocument/2006/customXml" ds:itemID="{FB1F1591-5265-4D00-B475-0FF8EDD25AC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666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Trebuchet MS</vt:lpstr>
      <vt:lpstr>Wingdings</vt:lpstr>
      <vt:lpstr>Office Theme</vt:lpstr>
      <vt:lpstr>MOBILE MAPPING FOR OLE SURVEY &amp; ANALYSIS PRESENTATION</vt:lpstr>
      <vt:lpstr>PowerPoint Presentation</vt:lpstr>
      <vt:lpstr>PowerPoint Presentation</vt:lpstr>
      <vt:lpstr>PowerPoint Presentation</vt:lpstr>
      <vt:lpstr>CLASSIFICATION &amp; AS-BUILT ANALYSIS OF CAPTURED DATA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Garry Stevenson</dc:creator>
  <cp:lastModifiedBy>lewis Melia</cp:lastModifiedBy>
  <cp:revision>1</cp:revision>
  <dcterms:created xsi:type="dcterms:W3CDTF">2025-06-12T08:19:53Z</dcterms:created>
  <dcterms:modified xsi:type="dcterms:W3CDTF">2025-06-12T08:22:50Z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2025-06-12T00:00:00Z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0x0101001618E5A7E6AB674C93B31DA38FFA11AE</vt:lpwstr>
  </property>
</Properties>
</file>