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4"/>
  </p:sldMasterIdLst>
  <p:notesMasterIdLst>
    <p:notesMasterId r:id="rId18"/>
  </p:notesMasterIdLst>
  <p:sldIdLst>
    <p:sldId id="312" r:id="rId5"/>
    <p:sldId id="315" r:id="rId6"/>
    <p:sldId id="314" r:id="rId7"/>
    <p:sldId id="311" r:id="rId8"/>
    <p:sldId id="304" r:id="rId9"/>
    <p:sldId id="305" r:id="rId10"/>
    <p:sldId id="307" r:id="rId11"/>
    <p:sldId id="285" r:id="rId12"/>
    <p:sldId id="299" r:id="rId13"/>
    <p:sldId id="287" r:id="rId14"/>
    <p:sldId id="289" r:id="rId15"/>
    <p:sldId id="292" r:id="rId16"/>
    <p:sldId id="316" r:id="rId17"/>
  </p:sldIdLst>
  <p:sldSz cx="12160250" cy="68405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DBE2C7D-95F0-4C3C-A427-BF389386055D}">
          <p14:sldIdLst>
            <p14:sldId id="312"/>
            <p14:sldId id="315"/>
            <p14:sldId id="314"/>
            <p14:sldId id="311"/>
            <p14:sldId id="304"/>
            <p14:sldId id="305"/>
            <p14:sldId id="307"/>
            <p14:sldId id="285"/>
            <p14:sldId id="299"/>
            <p14:sldId id="287"/>
            <p14:sldId id="289"/>
            <p14:sldId id="292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42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4F115-0C03-423A-BADB-641A220987B1}" v="10" dt="2025-07-01T08:54:34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6" autoAdjust="0"/>
    <p:restoredTop sz="94637"/>
  </p:normalViewPr>
  <p:slideViewPr>
    <p:cSldViewPr snapToGrid="0">
      <p:cViewPr varScale="1">
        <p:scale>
          <a:sx n="66" d="100"/>
          <a:sy n="66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960576" y="4395678"/>
            <a:ext cx="10336212" cy="1358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60576" y="2899312"/>
            <a:ext cx="10336212" cy="1496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8012" y="6340166"/>
            <a:ext cx="2837391" cy="364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546739" y="6340166"/>
            <a:ext cx="4458759" cy="364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AB61-1122-40AE-B483-779BE74C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777F2-C87D-46D0-ABF7-AA67696538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619E2-A74B-4FA6-86B5-B75BE0206D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BA208-D64F-4D70-8F43-D3823D9F61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045C75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045C75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AB57E0-7DE5-42F2-BD9F-77768F67F5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722" y="2051050"/>
            <a:ext cx="10811914" cy="408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B860-12B4-4111-831F-926E765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211F4-5DF9-4A85-9760-9B7F5C857E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B09B8-6396-4A6A-8192-701D7C436E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F819F-EA94-4D55-87AC-4ECF03412D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045C75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7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08012" y="272355"/>
            <a:ext cx="4000638" cy="1159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754319" y="272356"/>
            <a:ext cx="6797916" cy="58382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8001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39763" marR="0" lvl="1" indent="-94932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47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919288" marR="0" lvl="5" indent="-13493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376488" marR="0" lvl="6" indent="-13493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833688" marR="0" lvl="7" indent="-13493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290888" marR="0" lvl="8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08012" y="1431445"/>
            <a:ext cx="4000638" cy="4679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08012" y="6340166"/>
            <a:ext cx="2837391" cy="364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546739" y="6340166"/>
            <a:ext cx="4458759" cy="364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538883" y="6340166"/>
            <a:ext cx="1013354" cy="364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045C75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83494" y="4788376"/>
            <a:ext cx="7296149" cy="5652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2383494" y="611215"/>
            <a:ext cx="7296149" cy="41043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383494" y="5353671"/>
            <a:ext cx="7296149" cy="802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08012" y="6340166"/>
            <a:ext cx="2837391" cy="364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546739" y="6340166"/>
            <a:ext cx="4458759" cy="364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0538883" y="6340166"/>
            <a:ext cx="1013354" cy="364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045C75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08013" y="703054"/>
            <a:ext cx="10944224" cy="1140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3890995" y="-1352745"/>
            <a:ext cx="4378260" cy="10944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919288" marR="0" lvl="5" indent="-13493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376488" marR="0" lvl="6" indent="-13493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833688" marR="0" lvl="7" indent="-13493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290888" marR="0" lvl="8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08012" y="6340166"/>
            <a:ext cx="2837391" cy="364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546739" y="6340166"/>
            <a:ext cx="4458759" cy="364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0538883" y="6340166"/>
            <a:ext cx="1013354" cy="364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045C75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7381488" y="2137747"/>
            <a:ext cx="5605440" cy="2736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1808041" y="-496973"/>
            <a:ext cx="5605440" cy="8005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919288" marR="0" lvl="5" indent="-13493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376488" marR="0" lvl="6" indent="-13493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833688" marR="0" lvl="7" indent="-13493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290888" marR="0" lvl="8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08012" y="6340166"/>
            <a:ext cx="2837391" cy="364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546739" y="6340166"/>
            <a:ext cx="4458759" cy="364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0538883" y="6340166"/>
            <a:ext cx="1013354" cy="364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045C75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667" y="-7915"/>
            <a:ext cx="12185584" cy="10387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826785" y="-7918"/>
            <a:ext cx="6333464" cy="6365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ABABA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08013" y="703054"/>
            <a:ext cx="10944224" cy="1140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08013" y="1930235"/>
            <a:ext cx="10944224" cy="4378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919288" marR="0" lvl="5" indent="-13493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376488" marR="0" lvl="6" indent="-13493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833688" marR="0" lvl="7" indent="-13493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290888" marR="0" lvl="8" indent="-13493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08012" y="6340166"/>
            <a:ext cx="2837391" cy="364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546739" y="6340166"/>
            <a:ext cx="4458759" cy="364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538883" y="6340166"/>
            <a:ext cx="1013354" cy="364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045C75"/>
                </a:solidFill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045C75"/>
              </a:solidFill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-38999" y="-14770"/>
            <a:ext cx="12232355" cy="1080957"/>
            <a:chOff x="-29322" y="-1971"/>
            <a:chExt cx="9198255" cy="1086266"/>
          </a:xfrm>
        </p:grpSpPr>
        <p:sp>
          <p:nvSpPr>
            <p:cNvPr id="18" name="Shape 18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DFDFD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74" name="Picture 2" descr="cropped-Contented -Logo sustainable futures">
            <a:extLst>
              <a:ext uri="{FF2B5EF4-FFF2-40B4-BE49-F238E27FC236}">
                <a16:creationId xmlns:a16="http://schemas.microsoft.com/office/drawing/2014/main" id="{7896A75F-14D7-7F46-8412-344FEE5C20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969" y="5700446"/>
            <a:ext cx="2111280" cy="114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1" r:id="rId2"/>
    <p:sldLayoutId id="2147483660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rain signal on the tracks&#10;&#10;AI-generated content may be incorrect.">
            <a:extLst>
              <a:ext uri="{FF2B5EF4-FFF2-40B4-BE49-F238E27FC236}">
                <a16:creationId xmlns:a16="http://schemas.microsoft.com/office/drawing/2014/main" id="{A59C9473-066F-821E-330E-C530FC112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/>
          <a:stretch>
            <a:fillRect/>
          </a:stretch>
        </p:blipFill>
        <p:spPr>
          <a:xfrm>
            <a:off x="0" y="-23480"/>
            <a:ext cx="12181509" cy="7228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F83543-7144-DBCF-B8B8-563877CF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62" y="5594854"/>
            <a:ext cx="10336212" cy="1358606"/>
          </a:xfrm>
        </p:spPr>
        <p:txBody>
          <a:bodyPr/>
          <a:lstStyle/>
          <a:p>
            <a:pPr algn="ctr"/>
            <a:r>
              <a:rPr lang="en-GB" sz="3600" b="0" dirty="0">
                <a:solidFill>
                  <a:schemeClr val="bg1"/>
                </a:solidFill>
              </a:rPr>
              <a:t>ERCI10 EU Rail Clusters</a:t>
            </a:r>
            <a:br>
              <a:rPr lang="en-GB" sz="3600" b="0" dirty="0">
                <a:solidFill>
                  <a:schemeClr val="bg1"/>
                </a:solidFill>
              </a:rPr>
            </a:br>
            <a:r>
              <a:rPr lang="en-GB" sz="3600" b="0" dirty="0">
                <a:solidFill>
                  <a:schemeClr val="bg1"/>
                </a:solidFill>
              </a:rPr>
              <a:t>ERCI Innovation Awards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F65A-25AE-F45B-63FC-328032CC4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8" y="1187622"/>
            <a:ext cx="12160249" cy="1496367"/>
          </a:xfrm>
        </p:spPr>
        <p:txBody>
          <a:bodyPr/>
          <a:lstStyle/>
          <a:p>
            <a:pPr algn="ctr"/>
            <a:r>
              <a:rPr lang="en-GB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Sustainability Accelerator</a:t>
            </a:r>
            <a:br>
              <a:rPr lang="en-GB" sz="5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3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leadership and export development</a:t>
            </a:r>
          </a:p>
        </p:txBody>
      </p:sp>
      <p:pic>
        <p:nvPicPr>
          <p:cNvPr id="9" name="Picture 8" descr="A logo with a hand and a black background&#10;&#10;AI-generated content may be incorrect.">
            <a:extLst>
              <a:ext uri="{FF2B5EF4-FFF2-40B4-BE49-F238E27FC236}">
                <a16:creationId xmlns:a16="http://schemas.microsoft.com/office/drawing/2014/main" id="{8D66AB8D-C3CE-AE60-40C6-12E2AADA97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32" y="150688"/>
            <a:ext cx="2611362" cy="12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2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artoon characters in a circle&#10;&#10;Description automatically generated with medium confidence">
            <a:extLst>
              <a:ext uri="{FF2B5EF4-FFF2-40B4-BE49-F238E27FC236}">
                <a16:creationId xmlns:a16="http://schemas.microsoft.com/office/drawing/2014/main" id="{4E17CF4F-6DA8-AD10-20C2-6116661D9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16" t="1162" r="5616" b="29076"/>
          <a:stretch/>
        </p:blipFill>
        <p:spPr>
          <a:xfrm>
            <a:off x="-154897" y="4423267"/>
            <a:ext cx="3971740" cy="214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A38F5B-6C37-F138-8161-A02EE99477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08" t="278" r="7388" b="1776"/>
          <a:stretch/>
        </p:blipFill>
        <p:spPr>
          <a:xfrm>
            <a:off x="9364136" y="4045226"/>
            <a:ext cx="2682641" cy="2795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B848B-8470-1E3B-F21A-E17A1FF05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893" y="1763225"/>
            <a:ext cx="3993841" cy="2196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9FAEFB-A943-2026-A4DB-55FB7D929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68777"/>
            <a:ext cx="3327706" cy="18541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38D109-BFA4-8DE4-CD4F-B7AE2E8DEA98}"/>
              </a:ext>
            </a:extLst>
          </p:cNvPr>
          <p:cNvSpPr txBox="1"/>
          <p:nvPr/>
        </p:nvSpPr>
        <p:spPr>
          <a:xfrm>
            <a:off x="9749744" y="3522006"/>
            <a:ext cx="1863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>
                <a:effectLst/>
                <a:latin typeface="Calibri" panose="020F0502020204030204" pitchFamily="34" charset="0"/>
              </a:rPr>
              <a:t> systemic, circular, ecological thinking</a:t>
            </a:r>
            <a:endParaRPr lang="en-GB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C507D9-D1B4-0EBF-BE39-B8A91601C6B5}"/>
              </a:ext>
            </a:extLst>
          </p:cNvPr>
          <p:cNvSpPr txBox="1"/>
          <p:nvPr/>
        </p:nvSpPr>
        <p:spPr>
          <a:xfrm>
            <a:off x="5505711" y="4146369"/>
            <a:ext cx="226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effectLst/>
                <a:latin typeface="Calibri" panose="020F0502020204030204" pitchFamily="34" charset="0"/>
              </a:rPr>
              <a:t>motivating and influencing</a:t>
            </a:r>
            <a:endParaRPr lang="en-GB" b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0C0B9B-AC61-161F-12DF-DC8068FAA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352" y="4791516"/>
            <a:ext cx="3140925" cy="2093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C9C36C-457E-5EA2-CA3C-8B27897DA48C}"/>
              </a:ext>
            </a:extLst>
          </p:cNvPr>
          <p:cNvSpPr txBox="1"/>
          <p:nvPr/>
        </p:nvSpPr>
        <p:spPr>
          <a:xfrm>
            <a:off x="7730039" y="6161092"/>
            <a:ext cx="2069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effectLst/>
                <a:latin typeface="Calibri" panose="020F0502020204030204" pitchFamily="34" charset="0"/>
              </a:rPr>
              <a:t>avoiding polarisation, </a:t>
            </a:r>
            <a:br>
              <a:rPr lang="en-GB" sz="1400" b="1">
                <a:effectLst/>
                <a:latin typeface="Calibri" panose="020F0502020204030204" pitchFamily="34" charset="0"/>
              </a:rPr>
            </a:br>
            <a:r>
              <a:rPr lang="en-GB" sz="1400" b="1">
                <a:effectLst/>
                <a:latin typeface="Calibri" panose="020F0502020204030204" pitchFamily="34" charset="0"/>
              </a:rPr>
              <a:t>seeking new perspectives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FAFCD3-C6B0-9BC3-F00A-90CFBD44E4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9341" y="1811740"/>
            <a:ext cx="2069538" cy="16069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7BBC656-B689-38DB-F6C3-4B31900BCB73}"/>
              </a:ext>
            </a:extLst>
          </p:cNvPr>
          <p:cNvSpPr txBox="1"/>
          <p:nvPr/>
        </p:nvSpPr>
        <p:spPr>
          <a:xfrm>
            <a:off x="1663853" y="1761178"/>
            <a:ext cx="1885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effectLst/>
                <a:latin typeface="Calibri" panose="020F0502020204030204" pitchFamily="34" charset="0"/>
              </a:rPr>
              <a:t>Immunity to </a:t>
            </a:r>
            <a:r>
              <a:rPr lang="en-GB" b="1">
                <a:latin typeface="Calibri" panose="020F0502020204030204" pitchFamily="34" charset="0"/>
              </a:rPr>
              <a:t>C</a:t>
            </a:r>
            <a:r>
              <a:rPr lang="en-GB" sz="1400" b="1">
                <a:effectLst/>
                <a:latin typeface="Calibri" panose="020F0502020204030204" pitchFamily="34" charset="0"/>
              </a:rPr>
              <a:t>hange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5D1A8-2F0D-4CB7-C6DF-A938E992D4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712" y="3923448"/>
            <a:ext cx="1084822" cy="19150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00B56C-DE26-AB7C-7101-AD1D5F5A93E6}"/>
              </a:ext>
            </a:extLst>
          </p:cNvPr>
          <p:cNvSpPr txBox="1"/>
          <p:nvPr/>
        </p:nvSpPr>
        <p:spPr>
          <a:xfrm>
            <a:off x="3327706" y="4456631"/>
            <a:ext cx="1687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v</a:t>
            </a:r>
            <a:r>
              <a:rPr lang="en-GB" sz="1400" b="1">
                <a:effectLst/>
                <a:latin typeface="Calibri" panose="020F0502020204030204" pitchFamily="34" charset="0"/>
              </a:rPr>
              <a:t>alues;</a:t>
            </a:r>
            <a:br>
              <a:rPr lang="en-GB" sz="1400" b="1">
                <a:effectLst/>
                <a:latin typeface="Calibri" panose="020F0502020204030204" pitchFamily="34" charset="0"/>
              </a:rPr>
            </a:br>
            <a:r>
              <a:rPr lang="en-GB" sz="1400" b="1">
                <a:effectLst/>
                <a:latin typeface="Calibri" panose="020F0502020204030204" pitchFamily="34" charset="0"/>
              </a:rPr>
              <a:t> mindfulness</a:t>
            </a:r>
            <a:endParaRPr lang="en-GB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17F21-25D9-C453-E127-E89DD824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85" y="790917"/>
            <a:ext cx="10480394" cy="751061"/>
          </a:xfrm>
        </p:spPr>
        <p:txBody>
          <a:bodyPr/>
          <a:lstStyle/>
          <a:p>
            <a:pPr algn="ctr"/>
            <a:r>
              <a:rPr lang="en-US" sz="4400" dirty="0"/>
              <a:t>Seeing challenges through different lenses</a:t>
            </a:r>
          </a:p>
        </p:txBody>
      </p:sp>
    </p:spTree>
    <p:extLst>
      <p:ext uri="{BB962C8B-B14F-4D97-AF65-F5344CB8AC3E}">
        <p14:creationId xmlns:p14="http://schemas.microsoft.com/office/powerpoint/2010/main" val="119500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F6EB-BD63-6AEF-4866-FDDD5296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/>
              <a:t>Peer-Peer (Action) Learning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AE5CF-033B-CF0F-EFF0-E5739E0C21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56846" indent="0">
              <a:buNone/>
            </a:pPr>
            <a:r>
              <a:rPr lang="en-US" sz="2400">
                <a:latin typeface="+mj-lt"/>
              </a:rPr>
              <a:t>Present an urgent and significant issue from your client work, for which you are willing to seek help from the group. </a:t>
            </a:r>
          </a:p>
          <a:p>
            <a:pPr marL="156846" indent="0">
              <a:buNone/>
            </a:pPr>
            <a:endParaRPr lang="en-US" sz="2400">
              <a:latin typeface="+mj-lt"/>
            </a:endParaRPr>
          </a:p>
          <a:p>
            <a:pPr marL="614046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>
                <a:latin typeface="+mj-lt"/>
              </a:rPr>
              <a:t>Explore themes and select one for demonstration.</a:t>
            </a:r>
          </a:p>
          <a:p>
            <a:pPr marL="614046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>
                <a:latin typeface="+mj-lt"/>
              </a:rPr>
              <a:t>Issue-holder re-presents (others listen)</a:t>
            </a:r>
          </a:p>
          <a:p>
            <a:pPr marL="614046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>
                <a:latin typeface="+mj-lt"/>
              </a:rPr>
              <a:t>Others ask questions to clarify (issue-holder listens)</a:t>
            </a:r>
          </a:p>
          <a:p>
            <a:pPr marL="614046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>
                <a:latin typeface="+mj-lt"/>
              </a:rPr>
              <a:t>Group identifies possible solutions</a:t>
            </a:r>
          </a:p>
          <a:p>
            <a:pPr marL="614046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>
                <a:latin typeface="+mj-lt"/>
              </a:rPr>
              <a:t>Issue-holder commits to an action and reporting back next session</a:t>
            </a:r>
          </a:p>
          <a:p>
            <a:pPr marL="614046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>
                <a:latin typeface="+mj-lt"/>
              </a:rPr>
              <a:t>Group reflects on the process</a:t>
            </a:r>
          </a:p>
          <a:p>
            <a:pPr marL="156846" indent="0">
              <a:buNone/>
            </a:pPr>
            <a:endParaRPr lang="en-US" sz="2400">
              <a:latin typeface="+mj-lt"/>
            </a:endParaRPr>
          </a:p>
          <a:p>
            <a:pPr marL="156846" indent="0">
              <a:buNone/>
            </a:pPr>
            <a:endParaRPr lang="en-US" sz="2400">
              <a:latin typeface="+mj-lt"/>
            </a:endParaRPr>
          </a:p>
          <a:p>
            <a:pPr marL="156846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2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2D1841A-D96D-4B62-6218-DD926CA70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3" y="2416347"/>
            <a:ext cx="5350967" cy="1119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A5E38-2770-4F4B-BDCE-B5F6FD6C7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51" y="836055"/>
            <a:ext cx="6620799" cy="40201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E1CD471-D60A-0973-AD66-6C96E3B96949}"/>
              </a:ext>
            </a:extLst>
          </p:cNvPr>
          <p:cNvGrpSpPr/>
          <p:nvPr/>
        </p:nvGrpSpPr>
        <p:grpSpPr>
          <a:xfrm>
            <a:off x="457201" y="4234262"/>
            <a:ext cx="6405909" cy="2547908"/>
            <a:chOff x="0" y="4312629"/>
            <a:chExt cx="6405909" cy="25479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AE0471-2DB7-4D97-2F76-DA6E1B47B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12512"/>
              <a:ext cx="6405909" cy="24480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6F768A-604D-25A4-F3AC-991ABB851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2318" y="4312629"/>
              <a:ext cx="2413591" cy="695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18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D0A3-F26D-7614-6E00-A0CC5C63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787EB-9943-5475-3C8B-0DA4C530B2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56846" indent="0">
              <a:buNone/>
            </a:pPr>
            <a:r>
              <a:rPr lang="en-GB" sz="3200" dirty="0">
                <a:latin typeface="+mn-lt"/>
              </a:rPr>
              <a:t>Please contact :</a:t>
            </a:r>
          </a:p>
          <a:p>
            <a:pPr marL="156846" indent="0">
              <a:buNone/>
            </a:pPr>
            <a:endParaRPr lang="en-GB" sz="3200" dirty="0">
              <a:latin typeface="+mn-lt"/>
            </a:endParaRPr>
          </a:p>
          <a:p>
            <a:pPr marL="156846" indent="0" algn="ctr">
              <a:buNone/>
            </a:pPr>
            <a:r>
              <a:rPr lang="en-GB" sz="3200" dirty="0">
                <a:latin typeface="+mn-lt"/>
              </a:rPr>
              <a:t>gerard.davies@contented.net 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michelle.furtado@contented.net</a:t>
            </a:r>
            <a:br>
              <a:rPr lang="en-GB" sz="3200" dirty="0">
                <a:latin typeface="+mn-lt"/>
              </a:rPr>
            </a:b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+44 79-7681 1506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+44 121-8181 823</a:t>
            </a:r>
          </a:p>
          <a:p>
            <a:pPr marL="156846" indent="0">
              <a:buNone/>
            </a:pPr>
            <a:r>
              <a:rPr lang="en-GB" sz="3200" dirty="0">
                <a:latin typeface="+mn-lt"/>
              </a:rPr>
              <a:t>Thank-you!</a:t>
            </a:r>
          </a:p>
        </p:txBody>
      </p:sp>
      <p:pic>
        <p:nvPicPr>
          <p:cNvPr id="5" name="Picture 4" descr="A person wearing a blue shirt and necklace&#10;&#10;AI-generated content may be incorrect.">
            <a:extLst>
              <a:ext uri="{FF2B5EF4-FFF2-40B4-BE49-F238E27FC236}">
                <a16:creationId xmlns:a16="http://schemas.microsoft.com/office/drawing/2014/main" id="{F1E6FB3B-7E11-9513-61ED-ED07AC971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54" y="3038582"/>
            <a:ext cx="1900238" cy="1900238"/>
          </a:xfrm>
          <a:prstGeom prst="rect">
            <a:avLst/>
          </a:prstGeom>
        </p:spPr>
      </p:pic>
      <p:pic>
        <p:nvPicPr>
          <p:cNvPr id="7" name="Picture 6" descr="A person holding a small globe&#10;&#10;AI-generated content may be incorrect.">
            <a:extLst>
              <a:ext uri="{FF2B5EF4-FFF2-40B4-BE49-F238E27FC236}">
                <a16:creationId xmlns:a16="http://schemas.microsoft.com/office/drawing/2014/main" id="{E0A2F3DD-A44E-DF93-5163-1E8EB1ED2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3033819"/>
            <a:ext cx="1900238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5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DB1C-15EF-5DF1-3638-DC12FD33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Leadership and Export Development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BA825-9F01-B988-EEE6-1D0E5B92D5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56846" indent="0">
              <a:buNone/>
            </a:pPr>
            <a:r>
              <a:rPr lang="en-GB" sz="2400" b="1" dirty="0">
                <a:latin typeface="+mj-lt"/>
              </a:rPr>
              <a:t>Generating exports through rail Social Value</a:t>
            </a:r>
          </a:p>
          <a:p>
            <a:pPr marL="156846" indent="0">
              <a:buNone/>
            </a:pPr>
            <a:r>
              <a:rPr lang="en-GB" sz="2400" dirty="0">
                <a:latin typeface="+mj-lt"/>
              </a:rPr>
              <a:t>Help engineering and technology companies sell into global infrastructure projects. </a:t>
            </a:r>
          </a:p>
          <a:p>
            <a:pPr marL="156846" indent="0">
              <a:buNone/>
            </a:pPr>
            <a:r>
              <a:rPr lang="en-GB" sz="2400" dirty="0">
                <a:latin typeface="+mj-lt"/>
              </a:rPr>
              <a:t>Transform local communities along the lines, around the world.</a:t>
            </a:r>
          </a:p>
          <a:p>
            <a:pPr marL="156846" indent="0">
              <a:buNone/>
            </a:pPr>
            <a:endParaRPr lang="en-GB" sz="1050" dirty="0">
              <a:latin typeface="+mj-lt"/>
            </a:endParaRPr>
          </a:p>
          <a:p>
            <a:r>
              <a:rPr lang="en-GB" sz="2400" dirty="0">
                <a:latin typeface="+mj-lt"/>
              </a:rPr>
              <a:t> Leverage UK and EU leadership on sustainability </a:t>
            </a:r>
          </a:p>
          <a:p>
            <a:r>
              <a:rPr lang="en-GB" sz="2400" dirty="0">
                <a:latin typeface="+mj-lt"/>
              </a:rPr>
              <a:t> Address obsolescence through principles of life cycles and ‘circular economy’</a:t>
            </a:r>
          </a:p>
          <a:p>
            <a:r>
              <a:rPr lang="en-GB" sz="2400" dirty="0">
                <a:latin typeface="+mj-lt"/>
              </a:rPr>
              <a:t> Co-design social value projects around stations and construction sites</a:t>
            </a:r>
          </a:p>
          <a:p>
            <a:r>
              <a:rPr lang="en-GB" sz="2400" dirty="0">
                <a:latin typeface="+mj-lt"/>
              </a:rPr>
              <a:t> Develop sustainability mindsets and culture</a:t>
            </a:r>
          </a:p>
          <a:p>
            <a:r>
              <a:rPr lang="en-GB" sz="2400" dirty="0"/>
              <a:t> </a:t>
            </a:r>
            <a:r>
              <a:rPr lang="en-GB" sz="2400" dirty="0">
                <a:latin typeface="+mj-lt"/>
              </a:rPr>
              <a:t>Shift supply chains beyond compliance to value creation</a:t>
            </a:r>
          </a:p>
          <a:p>
            <a:r>
              <a:rPr lang="en-GB" sz="2400" dirty="0">
                <a:latin typeface="+mj-lt"/>
              </a:rPr>
              <a:t> Boost procurement scores to secure contracts</a:t>
            </a: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989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6046-6A57-AE62-0D56-612A600D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support underpinning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80C3D-3A4C-07F6-6569-D25BA9BA74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56846" indent="0">
              <a:buNone/>
            </a:pPr>
            <a:r>
              <a:rPr lang="en-GB" sz="2400" dirty="0">
                <a:latin typeface="+mj-lt"/>
              </a:rPr>
              <a:t>The Sustainability Accelerator is developed with support from: </a:t>
            </a:r>
          </a:p>
          <a:p>
            <a:r>
              <a:rPr lang="en-GB" sz="2400" dirty="0">
                <a:latin typeface="+mj-lt"/>
              </a:rPr>
              <a:t> Aston University, including Aston Business School, Energy and Bioenergy Research Institute, and Aston India Centre for Applied Research;</a:t>
            </a:r>
          </a:p>
          <a:p>
            <a:r>
              <a:rPr lang="en-GB" sz="2400" dirty="0">
                <a:latin typeface="+mj-lt"/>
              </a:rPr>
              <a:t> University of Birmingham, including Birmingham Business School, Birmingham Centre for Rail Research and Education, and College of Life and Environmental Sciences;</a:t>
            </a:r>
          </a:p>
          <a:p>
            <a:r>
              <a:rPr lang="en-GB" sz="2400" dirty="0">
                <a:latin typeface="+mj-lt"/>
              </a:rPr>
              <a:t> Open University Business School, Tin Ventures;</a:t>
            </a:r>
          </a:p>
          <a:p>
            <a:r>
              <a:rPr lang="en-GB" sz="2400" dirty="0">
                <a:latin typeface="+mj-lt"/>
              </a:rPr>
              <a:t> The IDG Foundation Stockholm, including supporters Lund University and Massachusetts Institute of Technology; Welsh Government, Nature Scot, Lancaster University, Alef Trust (with Liverpool John </a:t>
            </a:r>
            <a:r>
              <a:rPr lang="en-GB" sz="2400" dirty="0" err="1">
                <a:latin typeface="+mj-lt"/>
              </a:rPr>
              <a:t>Moores</a:t>
            </a:r>
            <a:r>
              <a:rPr lang="en-GB" sz="2400" dirty="0">
                <a:latin typeface="+mj-lt"/>
              </a:rPr>
              <a:t> University);</a:t>
            </a:r>
          </a:p>
          <a:p>
            <a:r>
              <a:rPr lang="en-GB" sz="2400" dirty="0">
                <a:latin typeface="+mj-lt"/>
              </a:rPr>
              <a:t> Greater Birmingham and East Midlands Chambers of Commerce.</a:t>
            </a:r>
          </a:p>
        </p:txBody>
      </p:sp>
    </p:spTree>
    <p:extLst>
      <p:ext uri="{BB962C8B-B14F-4D97-AF65-F5344CB8AC3E}">
        <p14:creationId xmlns:p14="http://schemas.microsoft.com/office/powerpoint/2010/main" val="362102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732F7F-EAEF-5664-534F-B836CB42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417615"/>
            <a:ext cx="10944224" cy="1140090"/>
          </a:xfrm>
        </p:spPr>
        <p:txBody>
          <a:bodyPr/>
          <a:lstStyle/>
          <a:p>
            <a:pPr algn="ctr"/>
            <a:r>
              <a:rPr lang="en-GB" dirty="0"/>
              <a:t>Research Webpage &amp; Learning Platform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0A9FB-7278-1485-EEB2-F90377D99FC4}"/>
              </a:ext>
            </a:extLst>
          </p:cNvPr>
          <p:cNvSpPr txBox="1"/>
          <p:nvPr/>
        </p:nvSpPr>
        <p:spPr>
          <a:xfrm>
            <a:off x="904674" y="6422923"/>
            <a:ext cx="59309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/>
              <a:t>https://contented.net/international-supply-chain-resilience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B7CDD6-FED6-4B29-EB59-209F1F0503B2}"/>
              </a:ext>
            </a:extLst>
          </p:cNvPr>
          <p:cNvGrpSpPr/>
          <p:nvPr/>
        </p:nvGrpSpPr>
        <p:grpSpPr>
          <a:xfrm>
            <a:off x="1093356" y="1533225"/>
            <a:ext cx="4273952" cy="4773586"/>
            <a:chOff x="0" y="2293749"/>
            <a:chExt cx="4479009" cy="49274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D4E2FE-CA8F-CCAA-9C2F-AB4568A3E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562" t="21881" r="14238"/>
            <a:stretch>
              <a:fillRect/>
            </a:stretch>
          </p:blipFill>
          <p:spPr>
            <a:xfrm>
              <a:off x="0" y="2293749"/>
              <a:ext cx="4479009" cy="196828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8D4AC1-70F3-00BE-3947-A08E13D61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54816"/>
              <a:ext cx="4479009" cy="296640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B2539A-EB2A-EE29-0150-39A1A7C5661A}"/>
              </a:ext>
            </a:extLst>
          </p:cNvPr>
          <p:cNvGrpSpPr/>
          <p:nvPr/>
        </p:nvGrpSpPr>
        <p:grpSpPr>
          <a:xfrm>
            <a:off x="6428918" y="1557705"/>
            <a:ext cx="4612141" cy="4073839"/>
            <a:chOff x="4076129" y="2411258"/>
            <a:chExt cx="4174222" cy="335981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CAE349E8-311D-7537-36D2-D410BF69B4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9" t="2195" r="4392" b="17116"/>
            <a:stretch>
              <a:fillRect/>
            </a:stretch>
          </p:blipFill>
          <p:spPr bwMode="auto">
            <a:xfrm>
              <a:off x="4076130" y="2411258"/>
              <a:ext cx="4174221" cy="3359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A train signal on the tracks&#10;&#10;AI-generated content may be incorrect.">
              <a:extLst>
                <a:ext uri="{FF2B5EF4-FFF2-40B4-BE49-F238E27FC236}">
                  <a16:creationId xmlns:a16="http://schemas.microsoft.com/office/drawing/2014/main" id="{1162F069-95C3-FBB0-6041-F9FE8F8AA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58" b="-10727"/>
            <a:stretch>
              <a:fillRect/>
            </a:stretch>
          </p:blipFill>
          <p:spPr>
            <a:xfrm>
              <a:off x="4076129" y="2411258"/>
              <a:ext cx="4174221" cy="2190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86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9D6C-507A-3DAA-AC30-58B137BBD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773448"/>
            <a:ext cx="5669219" cy="826306"/>
          </a:xfrm>
        </p:spPr>
        <p:txBody>
          <a:bodyPr/>
          <a:lstStyle/>
          <a:p>
            <a:r>
              <a:rPr lang="en-GB" dirty="0"/>
              <a:t>Innovation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1A52-03FF-9096-1014-397B5A2B0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013" y="1599754"/>
            <a:ext cx="10811914" cy="5111821"/>
          </a:xfrm>
        </p:spPr>
        <p:txBody>
          <a:bodyPr/>
          <a:lstStyle/>
          <a:p>
            <a:pPr marL="157480" indent="0">
              <a:buNone/>
            </a:pPr>
            <a:r>
              <a:rPr lang="en-GB" sz="1600" b="1" dirty="0">
                <a:latin typeface="+mj-lt"/>
              </a:rPr>
              <a:t>Sustainability Accelerator: From Compliance to Value Creation</a:t>
            </a:r>
            <a:endParaRPr lang="en-GB" sz="1600" dirty="0">
              <a:latin typeface="+mj-lt"/>
            </a:endParaRPr>
          </a:p>
          <a:p>
            <a:pPr indent="-115570">
              <a:buFont typeface="Wingdings"/>
              <a:buChar char="ü"/>
            </a:pPr>
            <a:r>
              <a:rPr lang="en-GB" sz="1600" dirty="0">
                <a:latin typeface="+mj-lt"/>
              </a:rPr>
              <a:t>Transforms ESG from a reporting obligation into a </a:t>
            </a:r>
            <a:r>
              <a:rPr lang="en-GB" sz="1600" b="1" dirty="0">
                <a:latin typeface="+mj-lt"/>
              </a:rPr>
              <a:t>leadership capability</a:t>
            </a:r>
            <a:endParaRPr lang="en-GB" sz="1600" dirty="0">
              <a:latin typeface="+mj-lt"/>
            </a:endParaRPr>
          </a:p>
          <a:p>
            <a:pPr indent="-115570">
              <a:buFont typeface="Wingdings"/>
              <a:buChar char="ü"/>
            </a:pPr>
            <a:r>
              <a:rPr lang="en-GB" sz="1600" dirty="0">
                <a:latin typeface="+mj-lt"/>
              </a:rPr>
              <a:t>Enables organisations to </a:t>
            </a:r>
            <a:r>
              <a:rPr lang="en-GB" sz="1600">
                <a:latin typeface="+mj-lt"/>
              </a:rPr>
              <a:t>shift perception from costs to investments</a:t>
            </a:r>
          </a:p>
          <a:p>
            <a:pPr marL="157480" indent="0">
              <a:buNone/>
            </a:pPr>
            <a:endParaRPr lang="en-GB" sz="1800" b="1" dirty="0">
              <a:latin typeface="+mj-lt"/>
            </a:endParaRPr>
          </a:p>
          <a:p>
            <a:pPr marL="157480" indent="0">
              <a:buNone/>
            </a:pPr>
            <a:r>
              <a:rPr lang="en-GB" sz="1800" b="1" dirty="0">
                <a:latin typeface="+mj-lt"/>
              </a:rPr>
              <a:t>Our Approach</a:t>
            </a:r>
            <a:endParaRPr lang="en-GB" sz="1800" dirty="0">
              <a:latin typeface="+mj-lt"/>
            </a:endParaRPr>
          </a:p>
          <a:p>
            <a:pPr marL="639445" lvl="1" indent="-116205">
              <a:buClr>
                <a:srgbClr val="009DD9"/>
              </a:buClr>
              <a:buFont typeface="Courier New"/>
              <a:buChar char="o"/>
            </a:pPr>
            <a:r>
              <a:rPr lang="en-GB" sz="1400" dirty="0">
                <a:latin typeface="+mj-lt"/>
              </a:rPr>
              <a:t>Integrates </a:t>
            </a:r>
            <a:r>
              <a:rPr lang="en-GB" sz="1400" b="1" dirty="0">
                <a:latin typeface="+mj-lt"/>
              </a:rPr>
              <a:t>systems thinking</a:t>
            </a:r>
            <a:r>
              <a:rPr lang="en-GB" sz="1400" dirty="0">
                <a:latin typeface="+mj-lt"/>
              </a:rPr>
              <a:t>, </a:t>
            </a:r>
            <a:r>
              <a:rPr lang="en-GB" sz="1400" b="1" dirty="0">
                <a:latin typeface="+mj-lt"/>
              </a:rPr>
              <a:t>Inner Development Goals (IDGs)</a:t>
            </a:r>
            <a:r>
              <a:rPr lang="en-GB" sz="1400" dirty="0">
                <a:latin typeface="+mj-lt"/>
              </a:rPr>
              <a:t>, and </a:t>
            </a:r>
            <a:r>
              <a:rPr lang="en-GB" sz="1400" b="1" dirty="0">
                <a:latin typeface="+mj-lt"/>
              </a:rPr>
              <a:t>peer learning</a:t>
            </a:r>
          </a:p>
          <a:p>
            <a:pPr marL="639445" lvl="1" indent="-116205">
              <a:buClr>
                <a:srgbClr val="009DD9"/>
              </a:buClr>
              <a:buFont typeface="Courier New"/>
              <a:buChar char="o"/>
            </a:pPr>
            <a:r>
              <a:rPr lang="en-GB" sz="1400" dirty="0">
                <a:latin typeface="+mj-lt"/>
              </a:rPr>
              <a:t>Builds </a:t>
            </a:r>
            <a:r>
              <a:rPr lang="en-GB" sz="1400" b="1" dirty="0">
                <a:latin typeface="+mj-lt"/>
              </a:rPr>
              <a:t>internal capacity</a:t>
            </a:r>
            <a:r>
              <a:rPr lang="en-GB" sz="1400" dirty="0">
                <a:latin typeface="+mj-lt"/>
              </a:rPr>
              <a:t> for sustainable transformation</a:t>
            </a:r>
          </a:p>
          <a:p>
            <a:pPr marL="639445" lvl="1" indent="-116205">
              <a:buClr>
                <a:srgbClr val="009DD9"/>
              </a:buClr>
              <a:buFont typeface="Courier New"/>
              <a:buChar char="o"/>
            </a:pPr>
            <a:r>
              <a:rPr lang="en-GB" sz="1400" dirty="0">
                <a:latin typeface="+mj-lt"/>
              </a:rPr>
              <a:t>Supported by </a:t>
            </a:r>
            <a:r>
              <a:rPr lang="en-GB" sz="1400" b="1" dirty="0">
                <a:latin typeface="+mj-lt"/>
              </a:rPr>
              <a:t>grant funding</a:t>
            </a:r>
            <a:r>
              <a:rPr lang="en-GB" sz="1400" dirty="0">
                <a:latin typeface="+mj-lt"/>
              </a:rPr>
              <a:t> to amplify impact</a:t>
            </a:r>
          </a:p>
          <a:p>
            <a:pPr marL="157480" indent="0">
              <a:buNone/>
            </a:pPr>
            <a:endParaRPr lang="en-GB" sz="1600" b="1" dirty="0">
              <a:latin typeface="+mj-lt"/>
            </a:endParaRPr>
          </a:p>
          <a:p>
            <a:pPr marL="157480" indent="0">
              <a:buNone/>
            </a:pPr>
            <a:r>
              <a:rPr lang="en-GB" sz="1600" b="1" dirty="0">
                <a:latin typeface="+mj-lt"/>
              </a:rPr>
              <a:t>Community of Practice</a:t>
            </a:r>
            <a:endParaRPr lang="en-GB" sz="1600" dirty="0">
              <a:latin typeface="+mj-lt"/>
            </a:endParaRPr>
          </a:p>
          <a:p>
            <a:pPr marL="639445" lvl="1" indent="-116205">
              <a:buClr>
                <a:srgbClr val="009DD9"/>
              </a:buClr>
              <a:buFont typeface="Courier New"/>
              <a:buChar char="o"/>
            </a:pPr>
            <a:r>
              <a:rPr lang="en-GB" sz="1400" dirty="0">
                <a:latin typeface="+mj-lt"/>
              </a:rPr>
              <a:t>Established a platform for </a:t>
            </a:r>
            <a:r>
              <a:rPr lang="en-GB" sz="1400" b="1" dirty="0">
                <a:latin typeface="+mj-lt"/>
              </a:rPr>
              <a:t>sustainability practitioners</a:t>
            </a:r>
            <a:endParaRPr lang="en-GB" sz="1400" dirty="0">
              <a:latin typeface="+mj-lt"/>
            </a:endParaRPr>
          </a:p>
          <a:p>
            <a:pPr marL="639445" lvl="1" indent="-116205">
              <a:buClr>
                <a:srgbClr val="009DD9"/>
              </a:buClr>
              <a:buFont typeface="Courier New"/>
              <a:buChar char="o"/>
            </a:pPr>
            <a:r>
              <a:rPr lang="en-GB" sz="1400" dirty="0">
                <a:latin typeface="+mj-lt"/>
              </a:rPr>
              <a:t>Facilitates </a:t>
            </a:r>
            <a:r>
              <a:rPr lang="en-GB" sz="1400" b="1" dirty="0">
                <a:latin typeface="+mj-lt"/>
              </a:rPr>
              <a:t>connection, idea exchange</a:t>
            </a:r>
            <a:r>
              <a:rPr lang="en-GB" sz="1400" dirty="0">
                <a:latin typeface="+mj-lt"/>
              </a:rPr>
              <a:t>, and </a:t>
            </a:r>
            <a:r>
              <a:rPr lang="en-GB" sz="1400" b="1" dirty="0">
                <a:latin typeface="+mj-lt"/>
              </a:rPr>
              <a:t>co-creation of solutions</a:t>
            </a:r>
          </a:p>
          <a:p>
            <a:pPr marL="157480" indent="0">
              <a:buNone/>
            </a:pPr>
            <a:endParaRPr lang="en-GB" sz="1600" b="1" dirty="0">
              <a:latin typeface="+mj-lt"/>
            </a:endParaRPr>
          </a:p>
          <a:p>
            <a:pPr marL="157480" indent="0">
              <a:buNone/>
            </a:pPr>
            <a:r>
              <a:rPr lang="en-GB" sz="1600" b="1" dirty="0">
                <a:latin typeface="+mj-lt"/>
              </a:rPr>
              <a:t>Impact</a:t>
            </a:r>
            <a:endParaRPr lang="en-GB" sz="1600" dirty="0">
              <a:latin typeface="+mj-lt"/>
            </a:endParaRPr>
          </a:p>
          <a:p>
            <a:pPr marL="639445" lvl="1" indent="-116205">
              <a:buClr>
                <a:srgbClr val="009DD9"/>
              </a:buClr>
              <a:buFont typeface="Courier New"/>
              <a:buChar char="o"/>
            </a:pPr>
            <a:r>
              <a:rPr lang="en-GB" sz="1400" dirty="0">
                <a:latin typeface="+mj-lt"/>
              </a:rPr>
              <a:t>Empowers businesses to embed </a:t>
            </a:r>
            <a:r>
              <a:rPr lang="en-GB" sz="1400" b="1" dirty="0">
                <a:latin typeface="+mj-lt"/>
              </a:rPr>
              <a:t>leadership</a:t>
            </a:r>
            <a:r>
              <a:rPr lang="en-GB" sz="1400" dirty="0">
                <a:latin typeface="+mj-lt"/>
              </a:rPr>
              <a:t> and </a:t>
            </a:r>
            <a:r>
              <a:rPr lang="en-GB" sz="1400" b="1" dirty="0">
                <a:latin typeface="+mj-lt"/>
              </a:rPr>
              <a:t>resilience</a:t>
            </a:r>
            <a:r>
              <a:rPr lang="en-GB" sz="1400" dirty="0">
                <a:latin typeface="+mj-lt"/>
              </a:rPr>
              <a:t> in supply chains</a:t>
            </a:r>
          </a:p>
          <a:p>
            <a:pPr marL="639445" lvl="1" indent="-116205">
              <a:buClr>
                <a:srgbClr val="009DD9"/>
              </a:buClr>
              <a:buFont typeface="Courier New"/>
              <a:buChar char="o"/>
            </a:pPr>
            <a:r>
              <a:rPr lang="en-GB" sz="1400" dirty="0">
                <a:latin typeface="+mj-lt"/>
              </a:rPr>
              <a:t>Contributes to </a:t>
            </a:r>
            <a:r>
              <a:rPr lang="en-GB" sz="1400" b="1" dirty="0">
                <a:latin typeface="+mj-lt"/>
              </a:rPr>
              <a:t>real-world environmental and social change</a:t>
            </a:r>
            <a:endParaRPr lang="en-GB" sz="1400" dirty="0">
              <a:latin typeface="+mj-lt"/>
            </a:endParaRPr>
          </a:p>
          <a:p>
            <a:pPr indent="-115570">
              <a:buFont typeface="Wingdings"/>
              <a:buChar char="ü"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A1307A-5BDF-5BD7-4DC3-5F1292F41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8" t="3515" r="1435"/>
          <a:stretch>
            <a:fillRect/>
          </a:stretch>
        </p:blipFill>
        <p:spPr bwMode="auto">
          <a:xfrm>
            <a:off x="7394559" y="2413917"/>
            <a:ext cx="4462676" cy="201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4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32DA-9DAC-C153-78A2-D810190A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492989"/>
            <a:ext cx="10944224" cy="1140090"/>
          </a:xfrm>
        </p:spPr>
        <p:txBody>
          <a:bodyPr/>
          <a:lstStyle/>
          <a:p>
            <a:r>
              <a:rPr lang="en-GB" dirty="0"/>
              <a:t>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8AA0-DE35-C554-D13D-48BE02024C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013" y="1710633"/>
            <a:ext cx="5365984" cy="4918312"/>
          </a:xfrm>
        </p:spPr>
        <p:txBody>
          <a:bodyPr/>
          <a:lstStyle/>
          <a:p>
            <a:pPr marL="157480" indent="0">
              <a:buNone/>
            </a:pPr>
            <a:r>
              <a:rPr lang="en-GB" sz="1400" b="1" dirty="0">
                <a:latin typeface="+mj-lt"/>
              </a:rPr>
              <a:t>Sustainability Accelerator: An Integrated Platform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Combines </a:t>
            </a:r>
            <a:r>
              <a:rPr lang="en-GB" sz="1400" b="1" dirty="0">
                <a:latin typeface="+mj-lt"/>
              </a:rPr>
              <a:t>leadership development</a:t>
            </a:r>
            <a:r>
              <a:rPr lang="en-GB" sz="1400" dirty="0">
                <a:latin typeface="+mj-lt"/>
              </a:rPr>
              <a:t>, </a:t>
            </a:r>
            <a:r>
              <a:rPr lang="en-GB" sz="1400" b="1" dirty="0">
                <a:latin typeface="+mj-lt"/>
              </a:rPr>
              <a:t>reflective practice</a:t>
            </a:r>
            <a:r>
              <a:rPr lang="en-GB" sz="1400" dirty="0">
                <a:latin typeface="+mj-lt"/>
              </a:rPr>
              <a:t>, </a:t>
            </a:r>
            <a:r>
              <a:rPr lang="en-GB" sz="1400" b="1" dirty="0">
                <a:latin typeface="+mj-lt"/>
              </a:rPr>
              <a:t>systems thinking</a:t>
            </a:r>
            <a:r>
              <a:rPr lang="en-GB" sz="1400" dirty="0">
                <a:latin typeface="+mj-lt"/>
              </a:rPr>
              <a:t>, and </a:t>
            </a:r>
            <a:r>
              <a:rPr lang="en-GB" sz="1400" b="1" dirty="0">
                <a:latin typeface="+mj-lt"/>
              </a:rPr>
              <a:t>action learning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Creates a unified platform for </a:t>
            </a:r>
            <a:r>
              <a:rPr lang="en-GB" sz="1400" b="1" dirty="0">
                <a:latin typeface="+mj-lt"/>
              </a:rPr>
              <a:t>holistic sustainability leadership</a:t>
            </a:r>
            <a:endParaRPr lang="en-GB" sz="1400" b="1">
              <a:latin typeface="+mj-lt"/>
            </a:endParaRPr>
          </a:p>
          <a:p>
            <a:pPr marL="442595" indent="-285750">
              <a:buFont typeface="Wingdings"/>
              <a:buChar char="§"/>
            </a:pPr>
            <a:endParaRPr lang="en-GB" sz="1400">
              <a:latin typeface="+mj-lt"/>
            </a:endParaRPr>
          </a:p>
          <a:p>
            <a:pPr marL="157480" indent="0">
              <a:buNone/>
            </a:pPr>
            <a:r>
              <a:rPr lang="en-GB" sz="1400" b="1" dirty="0">
                <a:latin typeface="+mj-lt"/>
              </a:rPr>
              <a:t>Innovative Integration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Among the first programmes to integrate: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b="1" dirty="0">
                <a:latin typeface="+mj-lt"/>
              </a:rPr>
              <a:t>Inner Development Goals (IDGs)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b="1" dirty="0">
                <a:latin typeface="+mj-lt"/>
              </a:rPr>
              <a:t>Archetypes at Work</a:t>
            </a:r>
            <a:r>
              <a:rPr lang="en-GB" sz="1400" dirty="0">
                <a:latin typeface="+mj-lt"/>
              </a:rPr>
              <a:t> framework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Advances leadership capabilities </a:t>
            </a:r>
            <a:r>
              <a:rPr lang="en-GB" sz="1400" b="1" dirty="0">
                <a:latin typeface="+mj-lt"/>
              </a:rPr>
              <a:t>specifically for sustainability</a:t>
            </a:r>
            <a:endParaRPr lang="en-GB" sz="1400" b="1">
              <a:latin typeface="+mj-lt"/>
            </a:endParaRPr>
          </a:p>
          <a:p>
            <a:pPr marL="442595" indent="-285750">
              <a:buFont typeface="Wingdings"/>
              <a:buChar char="§"/>
            </a:pPr>
            <a:endParaRPr lang="en-GB" sz="1400">
              <a:latin typeface="+mj-lt"/>
            </a:endParaRPr>
          </a:p>
          <a:p>
            <a:pPr marL="157480" indent="0">
              <a:buNone/>
            </a:pPr>
            <a:r>
              <a:rPr lang="en-GB" sz="1400" b="1" dirty="0">
                <a:latin typeface="+mj-lt"/>
              </a:rPr>
              <a:t>Community of Practice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Enables </a:t>
            </a:r>
            <a:r>
              <a:rPr lang="en-GB" sz="1400" b="1" dirty="0">
                <a:latin typeface="+mj-lt"/>
              </a:rPr>
              <a:t>cross-industry peer collaboration</a:t>
            </a:r>
            <a:r>
              <a:rPr lang="en-GB" sz="1400" dirty="0">
                <a:latin typeface="+mj-lt"/>
              </a:rPr>
              <a:t> and </a:t>
            </a:r>
            <a:r>
              <a:rPr lang="en-GB" sz="1400" b="1" dirty="0">
                <a:latin typeface="+mj-lt"/>
              </a:rPr>
              <a:t>knowledge exchange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Builds </a:t>
            </a:r>
            <a:r>
              <a:rPr lang="en-GB" sz="1400" b="1" dirty="0">
                <a:latin typeface="+mj-lt"/>
              </a:rPr>
              <a:t>ecosystems of innovation</a:t>
            </a:r>
            <a:r>
              <a:rPr lang="en-GB" sz="1400" dirty="0">
                <a:latin typeface="+mj-lt"/>
              </a:rPr>
              <a:t> through shared learning and co-creation</a:t>
            </a:r>
            <a:endParaRPr lang="en-GB" sz="140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186A28-2638-E107-9E63-23DD44148B03}"/>
              </a:ext>
            </a:extLst>
          </p:cNvPr>
          <p:cNvSpPr txBox="1">
            <a:spLocks/>
          </p:cNvSpPr>
          <p:nvPr/>
        </p:nvSpPr>
        <p:spPr>
          <a:xfrm>
            <a:off x="5758565" y="1713158"/>
            <a:ext cx="6406506" cy="1565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3050" marR="0" lvl="0" indent="-116204" algn="l" rtl="0" eaLnBrk="1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39763" marR="0" lvl="1" indent="-11652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 eaLnBrk="1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7450" marR="0" lvl="3" indent="-1270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2088" marR="0" lvl="4" indent="-134937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919288" marR="0" lvl="5" indent="-134938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376488" marR="0" lvl="6" indent="-134938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833688" marR="0" lvl="7" indent="-134938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290888" marR="0" lvl="8" indent="-134937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57480" indent="0">
              <a:buNone/>
            </a:pPr>
            <a:r>
              <a:rPr lang="en-GB" sz="1400" b="1" dirty="0">
                <a:latin typeface="+mj-lt"/>
              </a:rPr>
              <a:t>Operational Maturity (TRL 7)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b="1" dirty="0">
                <a:latin typeface="+mj-lt"/>
              </a:rPr>
              <a:t>System prototype successfully tested</a:t>
            </a:r>
            <a:r>
              <a:rPr lang="en-GB" sz="1400" dirty="0">
                <a:latin typeface="+mj-lt"/>
              </a:rPr>
              <a:t> in real-world environments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Piloted with clients across </a:t>
            </a:r>
            <a:r>
              <a:rPr lang="en-GB" sz="1400" b="1" dirty="0">
                <a:latin typeface="+mj-lt"/>
              </a:rPr>
              <a:t>rail, engineering, and the public sector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Prototyped among practitioners in the </a:t>
            </a:r>
            <a:r>
              <a:rPr lang="en-GB" sz="1400" b="1" dirty="0">
                <a:latin typeface="+mj-lt"/>
              </a:rPr>
              <a:t>UK, India, and Mexico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Now being </a:t>
            </a:r>
            <a:r>
              <a:rPr lang="en-GB" sz="1400" b="1" dirty="0">
                <a:latin typeface="+mj-lt"/>
              </a:rPr>
              <a:t>scaled for broader commercialisation</a:t>
            </a:r>
            <a:endParaRPr lang="en-GB" sz="140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CB504-5BB7-FA48-59AB-EE75A74ED93B}"/>
              </a:ext>
            </a:extLst>
          </p:cNvPr>
          <p:cNvSpPr txBox="1"/>
          <p:nvPr/>
        </p:nvSpPr>
        <p:spPr>
          <a:xfrm>
            <a:off x="5762749" y="4052584"/>
            <a:ext cx="5577689" cy="1059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00"/>
              </a:lnSpc>
            </a:pPr>
            <a:r>
              <a:rPr lang="en-GB" b="1">
                <a:solidFill>
                  <a:srgbClr val="004242"/>
                </a:solidFill>
                <a:latin typeface="Calibri"/>
              </a:rPr>
              <a:t>   </a:t>
            </a:r>
            <a:r>
              <a:rPr lang="en-GB" b="1" dirty="0">
                <a:solidFill>
                  <a:srgbClr val="004242"/>
                </a:solidFill>
                <a:latin typeface="Calibri"/>
              </a:rPr>
              <a:t>What Sets Us Apart</a:t>
            </a:r>
            <a:r>
              <a:rPr lang="en-GB" dirty="0">
                <a:solidFill>
                  <a:srgbClr val="004242"/>
                </a:solidFill>
                <a:latin typeface="Calibri"/>
              </a:rPr>
              <a:t>​</a:t>
            </a:r>
            <a:endParaRPr lang="en-US">
              <a:sym typeface="Merriweather"/>
            </a:endParaRPr>
          </a:p>
          <a:p>
            <a:pPr marL="443230" indent="-285750">
              <a:spcBef>
                <a:spcPts val="520"/>
              </a:spcBef>
              <a:buClr>
                <a:srgbClr val="0BD0D9"/>
              </a:buClr>
              <a:buSzPct val="95000"/>
              <a:buFont typeface="Wingdings"/>
              <a:buChar char="§"/>
            </a:pPr>
            <a:r>
              <a:rPr lang="en-GB">
                <a:solidFill>
                  <a:schemeClr val="dk1"/>
                </a:solidFill>
                <a:latin typeface="+mj-lt"/>
                <a:sym typeface="Merriweather"/>
              </a:rPr>
              <a:t>Goes beyond traditional ESG training or consulting models​</a:t>
            </a:r>
            <a:endParaRPr lang="en-GB">
              <a:solidFill>
                <a:schemeClr val="dk1"/>
              </a:solidFill>
              <a:latin typeface="+mj-lt"/>
            </a:endParaRPr>
          </a:p>
          <a:p>
            <a:pPr marL="443230" indent="-285750">
              <a:spcBef>
                <a:spcPts val="520"/>
              </a:spcBef>
              <a:buClr>
                <a:srgbClr val="0BD0D9"/>
              </a:buClr>
              <a:buSzPct val="95000"/>
              <a:buFont typeface="Wingdings"/>
              <a:buChar char="§"/>
            </a:pPr>
            <a:r>
              <a:rPr lang="en-GB">
                <a:solidFill>
                  <a:schemeClr val="dk1"/>
                </a:solidFill>
                <a:latin typeface="+mj-lt"/>
                <a:sym typeface="Merriweather"/>
              </a:rPr>
              <a:t>Offers a transformative model of practice-based leadership development​</a:t>
            </a:r>
            <a:endParaRPr lang="en-GB">
              <a:solidFill>
                <a:schemeClr val="dk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453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EF35-A0E6-53DF-3993-9D8326AD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1" y="790832"/>
            <a:ext cx="6891830" cy="854604"/>
          </a:xfrm>
        </p:spPr>
        <p:txBody>
          <a:bodyPr/>
          <a:lstStyle/>
          <a:p>
            <a:r>
              <a:rPr lang="en-GB" dirty="0"/>
              <a:t>Benefits and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2DDEE-8236-0B62-222F-74BF1B480C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367" y="1963481"/>
            <a:ext cx="10943515" cy="4086225"/>
          </a:xfrm>
        </p:spPr>
        <p:txBody>
          <a:bodyPr/>
          <a:lstStyle/>
          <a:p>
            <a:pPr marL="157480" indent="0">
              <a:buNone/>
            </a:pPr>
            <a:r>
              <a:rPr lang="en-GB" sz="1400" b="1" dirty="0">
                <a:latin typeface="+mj-lt"/>
              </a:rPr>
              <a:t>Key Benefits of the Sustainability Accelerator</a:t>
            </a:r>
            <a:endParaRPr lang="en-US"/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Improves </a:t>
            </a:r>
            <a:r>
              <a:rPr lang="en-GB" sz="1400" b="1" dirty="0">
                <a:latin typeface="+mj-lt"/>
              </a:rPr>
              <a:t>ESG ratings</a:t>
            </a:r>
            <a:r>
              <a:rPr lang="en-GB" sz="1400" dirty="0">
                <a:latin typeface="+mj-lt"/>
              </a:rPr>
              <a:t> (e.g. </a:t>
            </a:r>
            <a:r>
              <a:rPr lang="en-GB" sz="1400" dirty="0" err="1">
                <a:latin typeface="+mj-lt"/>
              </a:rPr>
              <a:t>Ecovadis</a:t>
            </a:r>
            <a:r>
              <a:rPr lang="en-GB" sz="1400" dirty="0">
                <a:latin typeface="+mj-lt"/>
              </a:rPr>
              <a:t>, CSRD readiness)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Boosts </a:t>
            </a:r>
            <a:r>
              <a:rPr lang="en-GB" sz="1400" b="1" dirty="0">
                <a:latin typeface="+mj-lt"/>
              </a:rPr>
              <a:t>public tender success</a:t>
            </a:r>
            <a:r>
              <a:rPr lang="en-GB" sz="1400" dirty="0">
                <a:latin typeface="+mj-lt"/>
              </a:rPr>
              <a:t> (PPN06/21, Social Value)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Reduces </a:t>
            </a:r>
            <a:r>
              <a:rPr lang="en-GB" sz="1400" b="1" dirty="0">
                <a:latin typeface="+mj-lt"/>
              </a:rPr>
              <a:t>compliance risks</a:t>
            </a:r>
            <a:r>
              <a:rPr lang="en-GB" sz="1400" dirty="0">
                <a:latin typeface="+mj-lt"/>
              </a:rPr>
              <a:t> and operational costs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Enhances </a:t>
            </a:r>
            <a:r>
              <a:rPr lang="en-GB" sz="1400" b="1" dirty="0">
                <a:latin typeface="+mj-lt"/>
              </a:rPr>
              <a:t>employee engagement</a:t>
            </a:r>
            <a:r>
              <a:rPr lang="en-GB" sz="1400" dirty="0">
                <a:latin typeface="+mj-lt"/>
              </a:rPr>
              <a:t> and attracts talent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Enables </a:t>
            </a:r>
            <a:r>
              <a:rPr lang="en-GB" sz="1400" b="1" dirty="0">
                <a:latin typeface="+mj-lt"/>
              </a:rPr>
              <a:t>faster green finance access</a:t>
            </a:r>
            <a:r>
              <a:rPr lang="en-GB" sz="1400" dirty="0">
                <a:latin typeface="+mj-lt"/>
              </a:rPr>
              <a:t> and </a:t>
            </a:r>
            <a:r>
              <a:rPr lang="en-GB" sz="1400" b="1" dirty="0">
                <a:latin typeface="+mj-lt"/>
              </a:rPr>
              <a:t>value chain resilience</a:t>
            </a:r>
            <a:endParaRPr lang="en-GB" sz="1400" b="1">
              <a:latin typeface="+mj-lt"/>
            </a:endParaRPr>
          </a:p>
          <a:p>
            <a:pPr marL="442595" indent="-285750">
              <a:buFont typeface="Wingdings"/>
              <a:buChar char="§"/>
            </a:pPr>
            <a:endParaRPr lang="en-GB" sz="1400">
              <a:latin typeface="+mj-lt"/>
            </a:endParaRPr>
          </a:p>
          <a:p>
            <a:pPr marL="157480" indent="0">
              <a:buNone/>
            </a:pPr>
            <a:r>
              <a:rPr lang="en-GB" sz="1400" b="1" dirty="0">
                <a:latin typeface="+mj-lt"/>
              </a:rPr>
              <a:t>Why Contented Stands Out</a:t>
            </a:r>
            <a:endParaRPr lang="en-GB" sz="1400" b="1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Positioned at the nexus of </a:t>
            </a:r>
            <a:r>
              <a:rPr lang="en-GB" sz="1400" b="1" dirty="0">
                <a:latin typeface="+mj-lt"/>
              </a:rPr>
              <a:t>leadership &amp; ESG transformation</a:t>
            </a:r>
            <a:endParaRPr lang="en-GB" sz="1400">
              <a:latin typeface="+mj-lt"/>
            </a:endParaRPr>
          </a:p>
          <a:p>
            <a:pPr indent="-115570">
              <a:buFont typeface="Wingdings"/>
              <a:buChar char="§"/>
            </a:pPr>
            <a:r>
              <a:rPr lang="en-GB" sz="1400">
                <a:latin typeface="+mj-lt"/>
              </a:rPr>
              <a:t>    </a:t>
            </a:r>
            <a:r>
              <a:rPr lang="en-GB" sz="1400" dirty="0">
                <a:latin typeface="+mj-lt"/>
              </a:rPr>
              <a:t>Trusted credentials: </a:t>
            </a:r>
            <a:r>
              <a:rPr lang="en-GB" sz="1400" err="1">
                <a:latin typeface="+mj-lt"/>
              </a:rPr>
              <a:t>Ecovadis</a:t>
            </a:r>
            <a:r>
              <a:rPr lang="en-GB" sz="1400" dirty="0">
                <a:latin typeface="+mj-lt"/>
              </a:rPr>
              <a:t> Partner, ORB Certified, ISO 9001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Sustainability embedded in our </a:t>
            </a:r>
            <a:r>
              <a:rPr lang="en-GB" sz="1400" b="1" dirty="0">
                <a:latin typeface="+mj-lt"/>
              </a:rPr>
              <a:t>culture and practice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Offers </a:t>
            </a:r>
            <a:r>
              <a:rPr lang="en-GB" sz="1400" b="1" dirty="0">
                <a:latin typeface="+mj-lt"/>
              </a:rPr>
              <a:t>MBA &amp; EMCC pathways</a:t>
            </a:r>
            <a:r>
              <a:rPr lang="en-GB" sz="1400" dirty="0">
                <a:latin typeface="+mj-lt"/>
              </a:rPr>
              <a:t> for long-term leadership growth</a:t>
            </a:r>
            <a:endParaRPr lang="en-GB" sz="1400">
              <a:latin typeface="+mj-lt"/>
            </a:endParaRPr>
          </a:p>
          <a:p>
            <a:pPr marL="443230" indent="-285750">
              <a:buFont typeface="Wingdings"/>
              <a:buChar char="§"/>
            </a:pPr>
            <a:r>
              <a:rPr lang="en-GB" sz="1400" dirty="0">
                <a:latin typeface="+mj-lt"/>
              </a:rPr>
              <a:t>Delivers </a:t>
            </a:r>
            <a:r>
              <a:rPr lang="en-GB" sz="1400" b="1" dirty="0">
                <a:latin typeface="+mj-lt"/>
              </a:rPr>
              <a:t>measurable, system-level impact</a:t>
            </a:r>
            <a:endParaRPr lang="en-GB" sz="1400" b="1">
              <a:latin typeface="+mj-lt"/>
            </a:endParaRPr>
          </a:p>
          <a:p>
            <a:pPr marL="156845" indent="0">
              <a:buNone/>
            </a:pPr>
            <a:endParaRPr lang="en-GB" sz="1400" dirty="0">
              <a:latin typeface="+mj-lt"/>
            </a:endParaRPr>
          </a:p>
          <a:p>
            <a:pPr marL="156845" indent="0">
              <a:buNone/>
            </a:pPr>
            <a:endParaRPr lang="en-GB" sz="1400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820201-E82C-E9DB-6FA9-74C699220609}"/>
              </a:ext>
            </a:extLst>
          </p:cNvPr>
          <p:cNvSpPr txBox="1">
            <a:spLocks/>
          </p:cNvSpPr>
          <p:nvPr/>
        </p:nvSpPr>
        <p:spPr>
          <a:xfrm>
            <a:off x="5874778" y="1963481"/>
            <a:ext cx="5677104" cy="1480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3050" marR="0" lvl="0" indent="-116204" algn="l" rtl="0" eaLnBrk="1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39763" marR="0" lvl="1" indent="-11652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 eaLnBrk="1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7450" marR="0" lvl="3" indent="-1270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2088" marR="0" lvl="4" indent="-134937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919288" marR="0" lvl="5" indent="-134938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376488" marR="0" lvl="6" indent="-134938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833688" marR="0" lvl="7" indent="-134938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290888" marR="0" lvl="8" indent="-134937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57480" indent="0">
              <a:buNone/>
            </a:pPr>
            <a:r>
              <a:rPr lang="en-GB" sz="1400" b="1" dirty="0">
                <a:latin typeface="+mj-lt"/>
              </a:rPr>
              <a:t>Broader Societal Impact</a:t>
            </a:r>
            <a:endParaRPr lang="en-US"/>
          </a:p>
          <a:p>
            <a:pPr indent="-115570">
              <a:buFont typeface="Wingdings"/>
              <a:buChar char="§"/>
            </a:pPr>
            <a:r>
              <a:rPr lang="en-GB" sz="1400">
                <a:solidFill>
                  <a:schemeClr val="tx1"/>
                </a:solidFill>
                <a:latin typeface="+mj-lt"/>
              </a:rPr>
              <a:t>  Aligns with </a:t>
            </a:r>
            <a:r>
              <a:rPr lang="en-GB" sz="1400" b="1">
                <a:solidFill>
                  <a:schemeClr val="tx1"/>
                </a:solidFill>
                <a:latin typeface="+mj-lt"/>
              </a:rPr>
              <a:t>EU Green Deal</a:t>
            </a:r>
            <a:r>
              <a:rPr lang="en-GB" sz="1400">
                <a:solidFill>
                  <a:schemeClr val="tx1"/>
                </a:solidFill>
                <a:latin typeface="+mj-lt"/>
              </a:rPr>
              <a:t> &amp; </a:t>
            </a:r>
            <a:r>
              <a:rPr lang="en-GB" sz="1400" b="1">
                <a:solidFill>
                  <a:schemeClr val="tx1"/>
                </a:solidFill>
                <a:latin typeface="+mj-lt"/>
              </a:rPr>
              <a:t>UN SDGs</a:t>
            </a:r>
            <a:endParaRPr lang="en-GB" sz="1400">
              <a:solidFill>
                <a:schemeClr val="tx1"/>
              </a:solidFill>
              <a:latin typeface="+mj-lt"/>
            </a:endParaRPr>
          </a:p>
          <a:p>
            <a:pPr indent="-115570">
              <a:buFont typeface="Wingdings"/>
              <a:buChar char="§"/>
            </a:pPr>
            <a:r>
              <a:rPr lang="en-GB" sz="1400">
                <a:solidFill>
                  <a:schemeClr val="tx1"/>
                </a:solidFill>
                <a:latin typeface="+mj-lt"/>
              </a:rPr>
              <a:t>  Advances leadership for </a:t>
            </a:r>
            <a:r>
              <a:rPr lang="en-GB" sz="1400" b="1">
                <a:solidFill>
                  <a:schemeClr val="tx1"/>
                </a:solidFill>
                <a:latin typeface="+mj-lt"/>
              </a:rPr>
              <a:t>sustainable infrastructure</a:t>
            </a:r>
            <a:endParaRPr lang="en-GB" sz="1400">
              <a:solidFill>
                <a:schemeClr val="tx1"/>
              </a:solidFill>
              <a:latin typeface="+mj-lt"/>
            </a:endParaRPr>
          </a:p>
          <a:p>
            <a:pPr indent="-115570">
              <a:buFont typeface="Wingdings"/>
              <a:buChar char="§"/>
            </a:pPr>
            <a:r>
              <a:rPr lang="en-GB" sz="1400">
                <a:solidFill>
                  <a:schemeClr val="tx1"/>
                </a:solidFill>
                <a:latin typeface="+mj-lt"/>
              </a:rPr>
              <a:t>  Promotes </a:t>
            </a:r>
            <a:r>
              <a:rPr lang="en-GB" sz="1400" b="1">
                <a:solidFill>
                  <a:schemeClr val="tx1"/>
                </a:solidFill>
                <a:latin typeface="+mj-lt"/>
              </a:rPr>
              <a:t>inclusion</a:t>
            </a:r>
            <a:r>
              <a:rPr lang="en-GB" sz="1400">
                <a:solidFill>
                  <a:schemeClr val="tx1"/>
                </a:solidFill>
                <a:latin typeface="+mj-lt"/>
              </a:rPr>
              <a:t>, </a:t>
            </a:r>
            <a:r>
              <a:rPr lang="en-GB" sz="1400" b="1">
                <a:solidFill>
                  <a:schemeClr val="tx1"/>
                </a:solidFill>
                <a:latin typeface="+mj-lt"/>
              </a:rPr>
              <a:t>climate resilience</a:t>
            </a:r>
            <a:r>
              <a:rPr lang="en-GB" sz="1400">
                <a:solidFill>
                  <a:schemeClr val="tx1"/>
                </a:solidFill>
                <a:latin typeface="+mj-lt"/>
              </a:rPr>
              <a:t> and </a:t>
            </a:r>
            <a:r>
              <a:rPr lang="en-GB" sz="1400" b="1">
                <a:solidFill>
                  <a:schemeClr val="tx1"/>
                </a:solidFill>
                <a:latin typeface="+mj-lt"/>
              </a:rPr>
              <a:t>green economy goals</a:t>
            </a:r>
          </a:p>
          <a:p>
            <a:pPr indent="-115570">
              <a:buFont typeface="Wingdings"/>
              <a:buChar char="§"/>
            </a:pPr>
            <a:r>
              <a:rPr lang="en-GB" sz="1400">
                <a:solidFill>
                  <a:schemeClr val="tx1"/>
                </a:solidFill>
                <a:latin typeface="+mj-lt"/>
              </a:rPr>
              <a:t>  Fosters </a:t>
            </a:r>
            <a:r>
              <a:rPr lang="en-GB" sz="1400" b="1">
                <a:solidFill>
                  <a:schemeClr val="tx1"/>
                </a:solidFill>
                <a:latin typeface="+mj-lt"/>
              </a:rPr>
              <a:t>cross-sector collaboration</a:t>
            </a:r>
            <a:r>
              <a:rPr lang="en-GB" sz="1400">
                <a:solidFill>
                  <a:schemeClr val="tx1"/>
                </a:solidFill>
                <a:latin typeface="+mj-lt"/>
              </a:rPr>
              <a:t> through our community of practice</a:t>
            </a:r>
            <a:endParaRPr lang="en-GB">
              <a:solidFill>
                <a:schemeClr val="tx1"/>
              </a:solidFill>
            </a:endParaRPr>
          </a:p>
          <a:p>
            <a:pPr marL="156845" indent="0">
              <a:buFont typeface="Noto Sans Symbols"/>
              <a:buNone/>
            </a:pP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836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CCDB-F86A-2EA8-7B99-029B4D63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48971"/>
            <a:ext cx="10944224" cy="917024"/>
          </a:xfrm>
        </p:spPr>
        <p:txBody>
          <a:bodyPr/>
          <a:lstStyle/>
          <a:p>
            <a:r>
              <a:rPr lang="en-US" sz="4400"/>
              <a:t>Programme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611CB-DD8B-DDC8-D733-EC17DFE0D6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013" y="2051259"/>
            <a:ext cx="10811914" cy="4086225"/>
          </a:xfrm>
        </p:spPr>
        <p:txBody>
          <a:bodyPr/>
          <a:lstStyle/>
          <a:p>
            <a:pPr marL="614680" indent="-457200">
              <a:buClr>
                <a:srgbClr val="008080"/>
              </a:buClr>
            </a:pPr>
            <a:r>
              <a:rPr lang="en-US" sz="2800" dirty="0">
                <a:latin typeface="+mj-lt"/>
              </a:rPr>
              <a:t>Facilitate transformation to safer and more sustainable strategies and operations: shift beyond compliance to increase company value.</a:t>
            </a:r>
          </a:p>
          <a:p>
            <a:pPr marL="614680" indent="-457200">
              <a:buClr>
                <a:srgbClr val="008080"/>
              </a:buClr>
            </a:pPr>
            <a:endParaRPr lang="en-US" sz="2800" dirty="0">
              <a:latin typeface="+mj-lt"/>
            </a:endParaRPr>
          </a:p>
          <a:p>
            <a:pPr marL="614680" indent="-457200">
              <a:buClr>
                <a:srgbClr val="008080"/>
              </a:buClr>
            </a:pPr>
            <a:r>
              <a:rPr lang="en-US" sz="2800" dirty="0">
                <a:latin typeface="+mj-lt"/>
              </a:rPr>
              <a:t>Explore inner development and address cultural challenges in supply chains.</a:t>
            </a:r>
          </a:p>
          <a:p>
            <a:pPr marL="614680" indent="-457200">
              <a:buClr>
                <a:srgbClr val="008080"/>
              </a:buClr>
            </a:pPr>
            <a:endParaRPr lang="en-US" sz="2800" dirty="0">
              <a:latin typeface="+mj-lt"/>
            </a:endParaRPr>
          </a:p>
          <a:p>
            <a:pPr marL="614680" indent="-457200">
              <a:buClr>
                <a:srgbClr val="008080"/>
              </a:buClr>
            </a:pPr>
            <a:r>
              <a:rPr lang="en-US" sz="2800" dirty="0">
                <a:latin typeface="+mj-lt"/>
              </a:rPr>
              <a:t>Transform communities along the lines by </a:t>
            </a:r>
            <a:r>
              <a:rPr lang="en-US" sz="2800">
                <a:latin typeface="+mj-lt"/>
              </a:rPr>
              <a:t>designing collaborative </a:t>
            </a:r>
            <a:r>
              <a:rPr lang="en-US" sz="2800" dirty="0">
                <a:latin typeface="+mj-lt"/>
              </a:rPr>
              <a:t>social </a:t>
            </a:r>
            <a:r>
              <a:rPr lang="en-US" sz="2800">
                <a:latin typeface="+mj-lt"/>
              </a:rPr>
              <a:t>value projects.</a:t>
            </a:r>
            <a:endParaRPr lang="en-US" dirty="0"/>
          </a:p>
          <a:p>
            <a:pPr marL="614680" indent="-457200">
              <a:buClr>
                <a:srgbClr val="008080"/>
              </a:buClr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29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CA6D-B744-6380-7D08-92BF59FD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Ethical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4FF61-F4E0-2930-D99F-6712BC7EE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57480" indent="0">
              <a:buNone/>
            </a:pPr>
            <a:r>
              <a:rPr lang="en-US" sz="2800">
                <a:latin typeface="Calibri"/>
              </a:rPr>
              <a:t>Institute of Leadership</a:t>
            </a:r>
          </a:p>
          <a:p>
            <a:pPr indent="-115570">
              <a:buNone/>
            </a:pPr>
            <a:r>
              <a:rPr lang="en-US" sz="2800">
                <a:latin typeface="Calibri"/>
                <a:ea typeface="Calibri"/>
                <a:cs typeface="Calibri"/>
              </a:rPr>
              <a:t>IDG Foundation </a:t>
            </a:r>
            <a:endParaRPr 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57480" indent="0">
              <a:buNone/>
            </a:pPr>
            <a:r>
              <a:rPr lang="en-US" sz="2800">
                <a:latin typeface="Calibri"/>
              </a:rPr>
              <a:t>Schumacher Wild </a:t>
            </a:r>
          </a:p>
          <a:p>
            <a:pPr marL="157480" indent="0">
              <a:buNone/>
            </a:pPr>
            <a:r>
              <a:rPr lang="en-US" sz="2800">
                <a:latin typeface="Calibri"/>
              </a:rPr>
              <a:t>European Mentoring and Coaching Council</a:t>
            </a:r>
          </a:p>
          <a:p>
            <a:pPr marL="157480" indent="0">
              <a:buNone/>
            </a:pPr>
            <a:r>
              <a:rPr lang="en-US" sz="2800">
                <a:latin typeface="Calibri"/>
              </a:rPr>
              <a:t>British Association for Counselling and Psychotherapy</a:t>
            </a:r>
          </a:p>
          <a:p>
            <a:pPr marL="157480" indent="0">
              <a:buNone/>
            </a:pPr>
            <a:r>
              <a:rPr lang="en-US" sz="2800">
                <a:latin typeface="Calibri"/>
              </a:rPr>
              <a:t>Association of Sustainability Practitioners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905C6-A191-4826-A988-2D1B3D28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491" y="3297366"/>
            <a:ext cx="2706192" cy="9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C2320-4272-5E1F-847C-8B1F77DF5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626" y="2047639"/>
            <a:ext cx="1658858" cy="975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D0030F-7A51-1FD2-9CEA-5B0EC31535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633"/>
          <a:stretch/>
        </p:blipFill>
        <p:spPr>
          <a:xfrm>
            <a:off x="10197750" y="4597303"/>
            <a:ext cx="1648311" cy="9882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C1BEB-37FF-CC0C-45B9-0D242B1E8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195" y="728594"/>
            <a:ext cx="3156630" cy="1129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19FDBA-66AB-86C0-1079-B83098D87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13" y="5178969"/>
            <a:ext cx="3258710" cy="1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3534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Contented">
      <a:dk1>
        <a:srgbClr val="004242"/>
      </a:dk1>
      <a:lt1>
        <a:srgbClr val="FFFFFF"/>
      </a:lt1>
      <a:dk2>
        <a:srgbClr val="008080"/>
      </a:dk2>
      <a:lt2>
        <a:srgbClr val="F78104"/>
      </a:lt2>
      <a:accent1>
        <a:srgbClr val="009DD9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Contented Default (Calibri)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ented Presentations (template), v1.pptx" id="{EEA7DD97-DB52-450B-AB91-0BDF302A9413}" vid="{9A006A97-AA8C-4946-9498-DFAB7CB76D7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6959067-E500-4268-9191-1614B1D4360A}">
  <we:reference id="584b2296-ea53-4143-8091-2688f2a91ac9" version="1.0.0.0" store="EXCatalog" storeType="EXCatalog"/>
  <we:alternateReferences>
    <we:reference id="WA104381139" version="1.0.0.0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46244d-3146-4741-bec3-533e69a53251">
      <UserInfo>
        <DisplayName>John Dooner</DisplayName>
        <AccountId>68</AccountId>
        <AccountType/>
      </UserInfo>
      <UserInfo>
        <DisplayName>Felicia Jackson</DisplayName>
        <AccountId>55</AccountId>
        <AccountType/>
      </UserInfo>
    </SharedWithUsers>
    <lcf76f155ced4ddcb4097134ff3c332f xmlns="b6cafc68-616a-4888-8cfb-e24a455e0c27">
      <Terms xmlns="http://schemas.microsoft.com/office/infopath/2007/PartnerControls"/>
    </lcf76f155ced4ddcb4097134ff3c332f>
    <TaxCatchAll xmlns="3746244d-3146-4741-bec3-533e69a532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96bd9c7e0fdf754a4235a68e25bf3eb5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a82e43cc590603d5a6b8765cdda670eb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4319D4-581E-4F4E-A396-EA33628D8B9F}">
  <ds:schemaRefs>
    <ds:schemaRef ds:uri="8f381633-5f78-4cd9-a293-a0a300cbea2e"/>
    <ds:schemaRef ds:uri="9064dab3-1b44-4509-80e1-dd8fd59f50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3746244d-3146-4741-bec3-533e69a53251"/>
    <ds:schemaRef ds:uri="b6cafc68-616a-4888-8cfb-e24a455e0c27"/>
  </ds:schemaRefs>
</ds:datastoreItem>
</file>

<file path=customXml/itemProps2.xml><?xml version="1.0" encoding="utf-8"?>
<ds:datastoreItem xmlns:ds="http://schemas.openxmlformats.org/officeDocument/2006/customXml" ds:itemID="{D05C8408-8BAD-4C9D-BF39-489C07AB86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47515A-0A45-480B-8230-56D127F09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Contented Presentation (template) v1</Template>
  <TotalTime>454</TotalTime>
  <Words>800</Words>
  <Application>Microsoft Office PowerPoint</Application>
  <PresentationFormat>Custom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Standard</vt:lpstr>
      <vt:lpstr>ERCI10 EU Rail Clusters ERCI Innovation Awards 2025</vt:lpstr>
      <vt:lpstr>Leadership and Export Development Programme</vt:lpstr>
      <vt:lpstr>Partners support underpinning research</vt:lpstr>
      <vt:lpstr>Research Webpage &amp; Learning Platform</vt:lpstr>
      <vt:lpstr>Innovation Overview</vt:lpstr>
      <vt:lpstr>Innovation</vt:lpstr>
      <vt:lpstr>Benefits and Impact</vt:lpstr>
      <vt:lpstr>Programme purpose</vt:lpstr>
      <vt:lpstr>Ethical frameworks</vt:lpstr>
      <vt:lpstr>Seeing challenges through different lenses</vt:lpstr>
      <vt:lpstr>Peer-Peer (Action) Learning steps</vt:lpstr>
      <vt:lpstr>PowerPoint Presentation</vt:lpstr>
      <vt:lpstr>For 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Gerard Davies, Work</dc:creator>
  <cp:lastModifiedBy>Gerard Davies, Work</cp:lastModifiedBy>
  <cp:revision>61</cp:revision>
  <dcterms:created xsi:type="dcterms:W3CDTF">2024-09-12T22:35:16Z</dcterms:created>
  <dcterms:modified xsi:type="dcterms:W3CDTF">2025-08-04T13:49:48Z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  <property fmtid="{D5CDD505-2E9C-101B-9397-08002B2CF9AE}" pid="3" name="MediaServiceImageTags">
    <vt:lpwstr/>
  </property>
</Properties>
</file>