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entation.xml" ContentType="application/vnd.openxmlformats-officedocument.presentationml.presentation.main+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ppt/tags/tag15.xml" ContentType="application/vnd.openxmlformats-officedocument.presentationml.tags+xml"/>
  <Override PartName="/ppt/tags/tag14.xml" ContentType="application/vnd.openxmlformats-officedocument.presentationml.tags+xml"/>
  <Override PartName="/ppt/tags/tag13.xml" ContentType="application/vnd.openxmlformats-officedocument.presentationml.tags+xml"/>
  <Override PartName="/ppt/tags/tag12.xml" ContentType="application/vnd.openxmlformats-officedocument.presentationml.tags+xml"/>
  <Override PartName="/ppt/tags/tag11.xml" ContentType="application/vnd.openxmlformats-officedocument.presentationml.tags+xml"/>
  <Override PartName="/ppt/tags/tag10.xml" ContentType="application/vnd.openxmlformats-officedocument.presentationml.tags+xml"/>
  <Override PartName="/ppt/tags/tag9.xml" ContentType="application/vnd.openxmlformats-officedocument.presentationml.tags+xml"/>
  <Override PartName="/ppt/tags/tag8.xml" ContentType="application/vnd.openxmlformats-officedocument.presentationml.tags+xml"/>
  <Override PartName="/ppt/tags/tag7.xml" ContentType="application/vnd.openxmlformats-officedocument.presentationml.tags+xml"/>
  <Override PartName="/ppt/tags/tag6.xml" ContentType="application/vnd.openxmlformats-officedocument.presentationml.tags+xml"/>
  <Override PartName="/ppt/tags/tag5.xml" ContentType="application/vnd.openxmlformats-officedocument.presentationml.tags+xml"/>
  <Override PartName="/ppt/tags/tag4.xml" ContentType="application/vnd.openxmlformats-officedocument.presentationml.tags+xml"/>
  <Override PartName="/ppt/tags/tag3.xml" ContentType="application/vnd.openxmlformats-officedocument.presentationml.tags+xml"/>
  <Override PartName="/ppt/tags/tag2.xml" ContentType="application/vnd.openxmlformats-officedocument.presentationml.tags+xml"/>
  <Override PartName="/ppt/tags/tag1.xml" ContentType="application/vnd.openxmlformats-officedocument.presentationml.tag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77" r:id="rId2"/>
    <p:sldId id="256" r:id="rId3"/>
    <p:sldId id="260" r:id="rId4"/>
    <p:sldId id="258" r:id="rId5"/>
    <p:sldId id="259" r:id="rId6"/>
    <p:sldId id="257" r:id="rId7"/>
    <p:sldId id="261" r:id="rId8"/>
    <p:sldId id="262" r:id="rId9"/>
    <p:sldId id="263" r:id="rId10"/>
    <p:sldId id="265" r:id="rId11"/>
    <p:sldId id="272" r:id="rId12"/>
    <p:sldId id="273" r:id="rId13"/>
    <p:sldId id="274" r:id="rId14"/>
    <p:sldId id="275" r:id="rId15"/>
    <p:sldId id="269" r:id="rId16"/>
    <p:sldId id="271" r:id="rId1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ssion 1" id="{B9359A0F-4F4E-47F2-8C77-D5D74A916383}">
          <p14:sldIdLst>
            <p14:sldId id="277"/>
            <p14:sldId id="256"/>
            <p14:sldId id="260"/>
            <p14:sldId id="258"/>
            <p14:sldId id="259"/>
            <p14:sldId id="257"/>
          </p14:sldIdLst>
        </p14:section>
        <p14:section name="session 2" id="{9BA154D2-71EE-42B6-B999-5D9377975BEE}">
          <p14:sldIdLst>
            <p14:sldId id="261"/>
            <p14:sldId id="262"/>
            <p14:sldId id="263"/>
            <p14:sldId id="265"/>
          </p14:sldIdLst>
        </p14:section>
        <p14:section name="session 3" id="{2655EC0E-CF35-4904-BD13-41BC6C875352}">
          <p14:sldIdLst>
            <p14:sldId id="272"/>
            <p14:sldId id="273"/>
            <p14:sldId id="274"/>
          </p14:sldIdLst>
        </p14:section>
        <p14:section name="session 4" id="{FF043D27-5EEB-4E9F-AFF8-DB91450A6BBA}">
          <p14:sldIdLst>
            <p14:sldId id="275"/>
          </p14:sldIdLst>
        </p14:section>
        <p14:section name="session 5" id="{E351BD19-E818-441A-8982-53FE05715011}">
          <p14:sldIdLst>
            <p14:sldId id="269"/>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690E"/>
    <a:srgbClr val="233369"/>
    <a:srgbClr val="FDF4F0"/>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16" autoAdjust="0"/>
    <p:restoredTop sz="94660"/>
  </p:normalViewPr>
  <p:slideViewPr>
    <p:cSldViewPr snapToGrid="0">
      <p:cViewPr>
        <p:scale>
          <a:sx n="124" d="100"/>
          <a:sy n="124" d="100"/>
        </p:scale>
        <p:origin x="3272"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D32039-76EA-47E8-9119-24EE1510C382}" type="datetimeFigureOut">
              <a:rPr lang="en-GB" smtClean="0"/>
              <a:t>20/10/2026</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CC6998-3883-40F3-B221-FCEDC534CF29}" type="slidenum">
              <a:rPr lang="en-GB" smtClean="0"/>
              <a:t>‹#›</a:t>
            </a:fld>
            <a:endParaRPr lang="en-GB"/>
          </a:p>
        </p:txBody>
      </p:sp>
    </p:spTree>
    <p:extLst>
      <p:ext uri="{BB962C8B-B14F-4D97-AF65-F5344CB8AC3E}">
        <p14:creationId xmlns:p14="http://schemas.microsoft.com/office/powerpoint/2010/main" val="1428552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just some of the possible careers. Check out https://nationalcareers.service.gov.uk for more information on these careers. </a:t>
            </a:r>
            <a:endParaRPr lang="en-GB" dirty="0"/>
          </a:p>
        </p:txBody>
      </p:sp>
      <p:sp>
        <p:nvSpPr>
          <p:cNvPr id="4" name="Slide Number Placeholder 3"/>
          <p:cNvSpPr>
            <a:spLocks noGrp="1"/>
          </p:cNvSpPr>
          <p:nvPr>
            <p:ph type="sldNum" sz="quarter" idx="5"/>
          </p:nvPr>
        </p:nvSpPr>
        <p:spPr/>
        <p:txBody>
          <a:bodyPr/>
          <a:lstStyle/>
          <a:p>
            <a:fld id="{E196AB37-1E0C-43AC-8B4A-1F7E5837E6A4}" type="slidenum">
              <a:rPr lang="en-GB" smtClean="0"/>
              <a:t>14</a:t>
            </a:fld>
            <a:endParaRPr lang="en-GB"/>
          </a:p>
        </p:txBody>
      </p:sp>
    </p:spTree>
    <p:extLst>
      <p:ext uri="{BB962C8B-B14F-4D97-AF65-F5344CB8AC3E}">
        <p14:creationId xmlns:p14="http://schemas.microsoft.com/office/powerpoint/2010/main" val="1939769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2BA44D-22BA-49B4-B73D-7844A2A7C77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2B85D8-2083-442D-AE55-847234804F6B}" type="slidenum">
              <a:rPr lang="en-GB" smtClean="0"/>
              <a:t>‹#›</a:t>
            </a:fld>
            <a:endParaRPr lang="en-GB"/>
          </a:p>
        </p:txBody>
      </p:sp>
    </p:spTree>
    <p:extLst>
      <p:ext uri="{BB962C8B-B14F-4D97-AF65-F5344CB8AC3E}">
        <p14:creationId xmlns:p14="http://schemas.microsoft.com/office/powerpoint/2010/main" val="3551087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2BA44D-22BA-49B4-B73D-7844A2A7C77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2B85D8-2083-442D-AE55-847234804F6B}" type="slidenum">
              <a:rPr lang="en-GB" smtClean="0"/>
              <a:t>‹#›</a:t>
            </a:fld>
            <a:endParaRPr lang="en-GB"/>
          </a:p>
        </p:txBody>
      </p:sp>
    </p:spTree>
    <p:extLst>
      <p:ext uri="{BB962C8B-B14F-4D97-AF65-F5344CB8AC3E}">
        <p14:creationId xmlns:p14="http://schemas.microsoft.com/office/powerpoint/2010/main" val="199728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2BA44D-22BA-49B4-B73D-7844A2A7C77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2B85D8-2083-442D-AE55-847234804F6B}" type="slidenum">
              <a:rPr lang="en-GB" smtClean="0"/>
              <a:t>‹#›</a:t>
            </a:fld>
            <a:endParaRPr lang="en-GB"/>
          </a:p>
        </p:txBody>
      </p:sp>
    </p:spTree>
    <p:extLst>
      <p:ext uri="{BB962C8B-B14F-4D97-AF65-F5344CB8AC3E}">
        <p14:creationId xmlns:p14="http://schemas.microsoft.com/office/powerpoint/2010/main" val="3412551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2BA44D-22BA-49B4-B73D-7844A2A7C775}"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2B85D8-2083-442D-AE55-847234804F6B}" type="slidenum">
              <a:rPr lang="en-GB" smtClean="0"/>
              <a:t>‹#›</a:t>
            </a:fld>
            <a:endParaRPr lang="en-GB"/>
          </a:p>
        </p:txBody>
      </p:sp>
    </p:spTree>
    <p:extLst>
      <p:ext uri="{BB962C8B-B14F-4D97-AF65-F5344CB8AC3E}">
        <p14:creationId xmlns:p14="http://schemas.microsoft.com/office/powerpoint/2010/main" val="2569054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2BA44D-22BA-49B4-B73D-7844A2A7C775}" type="datetimeFigureOut">
              <a:rPr lang="en-GB" smtClean="0"/>
              <a:t>20/10/2026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2B85D8-2083-442D-AE55-847234804F6B}" type="slidenum">
              <a:rPr lang="en-GB" smtClean="0"/>
              <a:t>‹#›</a:t>
            </a:fld>
            <a:endParaRPr lang="en-GB"/>
          </a:p>
        </p:txBody>
      </p:sp>
    </p:spTree>
    <p:extLst>
      <p:ext uri="{BB962C8B-B14F-4D97-AF65-F5344CB8AC3E}">
        <p14:creationId xmlns:p14="http://schemas.microsoft.com/office/powerpoint/2010/main" val="863937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2BA44D-22BA-49B4-B73D-7844A2A7C775}" type="datetimeFigureOut">
              <a:rPr lang="en-GB" smtClean="0"/>
              <a:t>20/10/2026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2B85D8-2083-442D-AE55-847234804F6B}" type="slidenum">
              <a:rPr lang="en-GB" smtClean="0"/>
              <a:t>‹#›</a:t>
            </a:fld>
            <a:endParaRPr lang="en-GB"/>
          </a:p>
        </p:txBody>
      </p:sp>
    </p:spTree>
    <p:extLst>
      <p:ext uri="{BB962C8B-B14F-4D97-AF65-F5344CB8AC3E}">
        <p14:creationId xmlns:p14="http://schemas.microsoft.com/office/powerpoint/2010/main" val="1281781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2BA44D-22BA-49B4-B73D-7844A2A7C775}" type="datetimeFigureOut">
              <a:rPr lang="en-GB" smtClean="0"/>
              <a:t>20/10/2026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2B85D8-2083-442D-AE55-847234804F6B}" type="slidenum">
              <a:rPr lang="en-GB" smtClean="0"/>
              <a:t>‹#›</a:t>
            </a:fld>
            <a:endParaRPr lang="en-GB"/>
          </a:p>
        </p:txBody>
      </p:sp>
    </p:spTree>
    <p:extLst>
      <p:ext uri="{BB962C8B-B14F-4D97-AF65-F5344CB8AC3E}">
        <p14:creationId xmlns:p14="http://schemas.microsoft.com/office/powerpoint/2010/main" val="3963375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A2BA44D-22BA-49B4-B73D-7844A2A7C775}"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2B85D8-2083-442D-AE55-847234804F6B}" type="slidenum">
              <a:rPr lang="en-GB" smtClean="0"/>
              <a:t>‹#›</a:t>
            </a:fld>
            <a:endParaRPr lang="en-GB"/>
          </a:p>
        </p:txBody>
      </p:sp>
    </p:spTree>
    <p:extLst>
      <p:ext uri="{BB962C8B-B14F-4D97-AF65-F5344CB8AC3E}">
        <p14:creationId xmlns:p14="http://schemas.microsoft.com/office/powerpoint/2010/main" val="1668443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A2BA44D-22BA-49B4-B73D-7844A2A7C775}"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2B85D8-2083-442D-AE55-847234804F6B}" type="slidenum">
              <a:rPr lang="en-GB" smtClean="0"/>
              <a:t>‹#›</a:t>
            </a:fld>
            <a:endParaRPr lang="en-GB"/>
          </a:p>
        </p:txBody>
      </p:sp>
    </p:spTree>
    <p:extLst>
      <p:ext uri="{BB962C8B-B14F-4D97-AF65-F5344CB8AC3E}">
        <p14:creationId xmlns:p14="http://schemas.microsoft.com/office/powerpoint/2010/main" val="1757944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2BA44D-22BA-49B4-B73D-7844A2A7C77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2B85D8-2083-442D-AE55-847234804F6B}" type="slidenum">
              <a:rPr lang="en-GB" smtClean="0"/>
              <a:t>‹#›</a:t>
            </a:fld>
            <a:endParaRPr lang="en-GB"/>
          </a:p>
        </p:txBody>
      </p:sp>
    </p:spTree>
    <p:extLst>
      <p:ext uri="{BB962C8B-B14F-4D97-AF65-F5344CB8AC3E}">
        <p14:creationId xmlns:p14="http://schemas.microsoft.com/office/powerpoint/2010/main" val="1010852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2BA44D-22BA-49B4-B73D-7844A2A7C77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2B85D8-2083-442D-AE55-847234804F6B}" type="slidenum">
              <a:rPr lang="en-GB" smtClean="0"/>
              <a:t>‹#›</a:t>
            </a:fld>
            <a:endParaRPr lang="en-GB"/>
          </a:p>
        </p:txBody>
      </p:sp>
    </p:spTree>
    <p:extLst>
      <p:ext uri="{BB962C8B-B14F-4D97-AF65-F5344CB8AC3E}">
        <p14:creationId xmlns:p14="http://schemas.microsoft.com/office/powerpoint/2010/main" val="4119615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EA2BA44D-22BA-49B4-B73D-7844A2A7C775}" type="datetimeFigureOut">
              <a:rPr lang="en-GB" smtClean="0"/>
              <a:t>20/10/2026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C2B85D8-2083-442D-AE55-847234804F6B}" type="slidenum">
              <a:rPr lang="en-GB" smtClean="0"/>
              <a:t>‹#›</a:t>
            </a:fld>
            <a:endParaRPr lang="en-GB"/>
          </a:p>
        </p:txBody>
      </p:sp>
    </p:spTree>
    <p:extLst>
      <p:ext uri="{BB962C8B-B14F-4D97-AF65-F5344CB8AC3E}">
        <p14:creationId xmlns:p14="http://schemas.microsoft.com/office/powerpoint/2010/main" val="32653285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jp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6.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hyperlink" Target="https://pixabay.com/illustrations/mindmap-map-mind-process-strategy-4324289/" TargetMode="External"/><Relationship Id="rId5" Type="http://schemas.openxmlformats.org/officeDocument/2006/relationships/image" Target="../media/image16.jp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4.xml"/><Relationship Id="rId5" Type="http://schemas.openxmlformats.org/officeDocument/2006/relationships/image" Target="../media/image6.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5.xml"/><Relationship Id="rId5" Type="http://schemas.openxmlformats.org/officeDocument/2006/relationships/image" Target="../media/image7.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F256DE5A-527B-99DF-FFB0-9E7649EA96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pic>
        <p:nvPicPr>
          <p:cNvPr id="18" name="Picture 17" descr="A picture containing text, camera lens&#10;&#10;Description automatically generated">
            <a:extLst>
              <a:ext uri="{FF2B5EF4-FFF2-40B4-BE49-F238E27FC236}">
                <a16:creationId xmlns:a16="http://schemas.microsoft.com/office/drawing/2014/main" id="{BE1F45F2-95E0-FC0F-DC4E-3FD3668E813D}"/>
              </a:ext>
            </a:extLst>
          </p:cNvPr>
          <p:cNvPicPr>
            <a:picLocks noChangeAspect="1"/>
          </p:cNvPicPr>
          <p:nvPr/>
        </p:nvPicPr>
        <p:blipFill rotWithShape="1">
          <a:blip r:embed="rId3">
            <a:extLst>
              <a:ext uri="{28A0092B-C50C-407E-A947-70E740481C1C}">
                <a14:useLocalDpi xmlns:a14="http://schemas.microsoft.com/office/drawing/2010/main" val="0"/>
              </a:ext>
            </a:extLst>
          </a:blip>
          <a:srcRect r="19710"/>
          <a:stretch/>
        </p:blipFill>
        <p:spPr>
          <a:xfrm>
            <a:off x="4186634" y="5105627"/>
            <a:ext cx="2671366" cy="3303469"/>
          </a:xfrm>
          <a:prstGeom prst="rect">
            <a:avLst/>
          </a:prstGeom>
        </p:spPr>
      </p:pic>
      <p:sp>
        <p:nvSpPr>
          <p:cNvPr id="6" name="Rectangle: Rounded Corners 5">
            <a:extLst>
              <a:ext uri="{FF2B5EF4-FFF2-40B4-BE49-F238E27FC236}">
                <a16:creationId xmlns:a16="http://schemas.microsoft.com/office/drawing/2014/main" id="{AA7FC93E-5321-1F79-F620-60BB7785C787}"/>
              </a:ext>
            </a:extLst>
          </p:cNvPr>
          <p:cNvSpPr/>
          <p:nvPr/>
        </p:nvSpPr>
        <p:spPr>
          <a:xfrm>
            <a:off x="342089" y="384550"/>
            <a:ext cx="6173821" cy="166160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Rounded Corners 7">
            <a:extLst>
              <a:ext uri="{FF2B5EF4-FFF2-40B4-BE49-F238E27FC236}">
                <a16:creationId xmlns:a16="http://schemas.microsoft.com/office/drawing/2014/main" id="{0B635DE7-8C2C-FAF2-166E-5F256F791E68}"/>
              </a:ext>
            </a:extLst>
          </p:cNvPr>
          <p:cNvSpPr/>
          <p:nvPr/>
        </p:nvSpPr>
        <p:spPr>
          <a:xfrm>
            <a:off x="342089" y="7631882"/>
            <a:ext cx="6173821" cy="188956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Picture 9">
            <a:extLst>
              <a:ext uri="{FF2B5EF4-FFF2-40B4-BE49-F238E27FC236}">
                <a16:creationId xmlns:a16="http://schemas.microsoft.com/office/drawing/2014/main" id="{F1C9A7F6-9315-F9E6-0F32-D7BE7C547B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5485"/>
            <a:ext cx="6858000" cy="378129"/>
          </a:xfrm>
          <a:prstGeom prst="rect">
            <a:avLst/>
          </a:prstGeom>
        </p:spPr>
      </p:pic>
      <p:pic>
        <p:nvPicPr>
          <p:cNvPr id="20" name="Picture 19" descr="A train on a bridge&#10;&#10;Description automatically generated with low confidence">
            <a:extLst>
              <a:ext uri="{FF2B5EF4-FFF2-40B4-BE49-F238E27FC236}">
                <a16:creationId xmlns:a16="http://schemas.microsoft.com/office/drawing/2014/main" id="{797CF522-BF64-75A8-ACC0-BC088A81F42A}"/>
              </a:ext>
            </a:extLst>
          </p:cNvPr>
          <p:cNvPicPr>
            <a:picLocks noChangeAspect="1"/>
          </p:cNvPicPr>
          <p:nvPr/>
        </p:nvPicPr>
        <p:blipFill rotWithShape="1">
          <a:blip r:embed="rId5">
            <a:extLst>
              <a:ext uri="{28A0092B-C50C-407E-A947-70E740481C1C}">
                <a14:useLocalDpi xmlns:a14="http://schemas.microsoft.com/office/drawing/2010/main" val="0"/>
              </a:ext>
            </a:extLst>
          </a:blip>
          <a:srcRect l="16256"/>
          <a:stretch/>
        </p:blipFill>
        <p:spPr>
          <a:xfrm>
            <a:off x="0" y="2238380"/>
            <a:ext cx="2932800" cy="3473869"/>
          </a:xfrm>
          <a:prstGeom prst="rect">
            <a:avLst/>
          </a:prstGeom>
        </p:spPr>
      </p:pic>
      <p:pic>
        <p:nvPicPr>
          <p:cNvPr id="16" name="Picture 15" descr="A picture containing nature&#10;&#10;Description automatically generated">
            <a:extLst>
              <a:ext uri="{FF2B5EF4-FFF2-40B4-BE49-F238E27FC236}">
                <a16:creationId xmlns:a16="http://schemas.microsoft.com/office/drawing/2014/main" id="{2B702D9C-0F8C-03A0-F924-D0A3890266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73556" y="3118256"/>
            <a:ext cx="4299770" cy="4268326"/>
          </a:xfrm>
          <a:prstGeom prst="rect">
            <a:avLst/>
          </a:prstGeom>
        </p:spPr>
      </p:pic>
      <p:pic>
        <p:nvPicPr>
          <p:cNvPr id="24" name="Picture 23" descr="A picture containing icon&#10;&#10;Description automatically generated">
            <a:extLst>
              <a:ext uri="{FF2B5EF4-FFF2-40B4-BE49-F238E27FC236}">
                <a16:creationId xmlns:a16="http://schemas.microsoft.com/office/drawing/2014/main" id="{087F7B8B-FF92-3508-0DBB-3863AC0097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589694"/>
            <a:ext cx="5181894" cy="1323934"/>
          </a:xfrm>
          <a:prstGeom prst="rect">
            <a:avLst/>
          </a:prstGeom>
        </p:spPr>
      </p:pic>
      <p:grpSp>
        <p:nvGrpSpPr>
          <p:cNvPr id="29" name="Group 28">
            <a:extLst>
              <a:ext uri="{FF2B5EF4-FFF2-40B4-BE49-F238E27FC236}">
                <a16:creationId xmlns:a16="http://schemas.microsoft.com/office/drawing/2014/main" id="{87BF001F-E588-CC74-BC33-0B675932FB53}"/>
              </a:ext>
            </a:extLst>
          </p:cNvPr>
          <p:cNvGrpSpPr/>
          <p:nvPr/>
        </p:nvGrpSpPr>
        <p:grpSpPr>
          <a:xfrm>
            <a:off x="0" y="1871188"/>
            <a:ext cx="6008914" cy="617112"/>
            <a:chOff x="0" y="1871188"/>
            <a:chExt cx="6008914" cy="617112"/>
          </a:xfrm>
        </p:grpSpPr>
        <p:sp>
          <p:nvSpPr>
            <p:cNvPr id="25" name="Rectangle: Rounded Corners 24">
              <a:extLst>
                <a:ext uri="{FF2B5EF4-FFF2-40B4-BE49-F238E27FC236}">
                  <a16:creationId xmlns:a16="http://schemas.microsoft.com/office/drawing/2014/main" id="{6BA94A79-52F5-19AA-5DAA-FE1E485FEF80}"/>
                </a:ext>
              </a:extLst>
            </p:cNvPr>
            <p:cNvSpPr/>
            <p:nvPr/>
          </p:nvSpPr>
          <p:spPr>
            <a:xfrm>
              <a:off x="0" y="1871188"/>
              <a:ext cx="6008914" cy="617112"/>
            </a:xfrm>
            <a:prstGeom prst="roundRect">
              <a:avLst/>
            </a:prstGeom>
            <a:solidFill>
              <a:srgbClr val="2333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6" descr="A white and black flag&#10;&#10;Description automatically generated with medium confidence">
              <a:extLst>
                <a:ext uri="{FF2B5EF4-FFF2-40B4-BE49-F238E27FC236}">
                  <a16:creationId xmlns:a16="http://schemas.microsoft.com/office/drawing/2014/main" id="{B6078C6F-3906-F206-A552-E97845B7DD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8885" y="2008004"/>
              <a:ext cx="886360" cy="325618"/>
            </a:xfrm>
            <a:prstGeom prst="rect">
              <a:avLst/>
            </a:prstGeom>
          </p:spPr>
        </p:pic>
        <p:sp>
          <p:nvSpPr>
            <p:cNvPr id="28" name="TextBox 27">
              <a:extLst>
                <a:ext uri="{FF2B5EF4-FFF2-40B4-BE49-F238E27FC236}">
                  <a16:creationId xmlns:a16="http://schemas.microsoft.com/office/drawing/2014/main" id="{EB3A772D-629F-B650-158D-5D51ADBB078A}"/>
                </a:ext>
              </a:extLst>
            </p:cNvPr>
            <p:cNvSpPr txBox="1"/>
            <p:nvPr/>
          </p:nvSpPr>
          <p:spPr>
            <a:xfrm>
              <a:off x="1441284" y="1908721"/>
              <a:ext cx="4474323" cy="461665"/>
            </a:xfrm>
            <a:prstGeom prst="rect">
              <a:avLst/>
            </a:prstGeom>
            <a:noFill/>
          </p:spPr>
          <p:txBody>
            <a:bodyPr wrap="square" rtlCol="0">
              <a:spAutoFit/>
            </a:bodyPr>
            <a:lstStyle/>
            <a:p>
              <a:r>
                <a:rPr lang="en-GB" sz="2400" b="1" dirty="0">
                  <a:solidFill>
                    <a:schemeClr val="bg1"/>
                  </a:solidFill>
                  <a:latin typeface="Verdana" panose="020B0604030504040204" pitchFamily="34" charset="0"/>
                  <a:ea typeface="Verdana" panose="020B0604030504040204" pitchFamily="34" charset="0"/>
                  <a:cs typeface="Verdana" panose="020B0604030504040204" pitchFamily="34" charset="0"/>
                </a:rPr>
                <a:t>Project Submission</a:t>
              </a:r>
            </a:p>
          </p:txBody>
        </p:sp>
      </p:grpSp>
      <p:grpSp>
        <p:nvGrpSpPr>
          <p:cNvPr id="30" name="Group 29">
            <a:extLst>
              <a:ext uri="{FF2B5EF4-FFF2-40B4-BE49-F238E27FC236}">
                <a16:creationId xmlns:a16="http://schemas.microsoft.com/office/drawing/2014/main" id="{AA8B5CC9-031A-00B9-CCE4-EBA40A3940F7}"/>
              </a:ext>
            </a:extLst>
          </p:cNvPr>
          <p:cNvGrpSpPr/>
          <p:nvPr/>
        </p:nvGrpSpPr>
        <p:grpSpPr>
          <a:xfrm>
            <a:off x="0" y="2488300"/>
            <a:ext cx="4007709" cy="617112"/>
            <a:chOff x="0" y="1871188"/>
            <a:chExt cx="4007709" cy="617112"/>
          </a:xfrm>
        </p:grpSpPr>
        <p:sp>
          <p:nvSpPr>
            <p:cNvPr id="31" name="Rectangle: Rounded Corners 30">
              <a:extLst>
                <a:ext uri="{FF2B5EF4-FFF2-40B4-BE49-F238E27FC236}">
                  <a16:creationId xmlns:a16="http://schemas.microsoft.com/office/drawing/2014/main" id="{0645533E-D479-60D0-01F3-9A374F40EC3D}"/>
                </a:ext>
              </a:extLst>
            </p:cNvPr>
            <p:cNvSpPr/>
            <p:nvPr/>
          </p:nvSpPr>
          <p:spPr>
            <a:xfrm>
              <a:off x="0" y="1871188"/>
              <a:ext cx="4007709" cy="61711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a:extLst>
                <a:ext uri="{FF2B5EF4-FFF2-40B4-BE49-F238E27FC236}">
                  <a16:creationId xmlns:a16="http://schemas.microsoft.com/office/drawing/2014/main" id="{190E53BF-A877-D23D-754B-BF4823EB12D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985819" y="1984158"/>
              <a:ext cx="886360" cy="325617"/>
            </a:xfrm>
            <a:prstGeom prst="rect">
              <a:avLst/>
            </a:prstGeom>
          </p:spPr>
        </p:pic>
        <p:sp>
          <p:nvSpPr>
            <p:cNvPr id="33" name="TextBox 32">
              <a:extLst>
                <a:ext uri="{FF2B5EF4-FFF2-40B4-BE49-F238E27FC236}">
                  <a16:creationId xmlns:a16="http://schemas.microsoft.com/office/drawing/2014/main" id="{4775CD5F-6F92-A9C8-6739-CFAF02AF397B}"/>
                </a:ext>
              </a:extLst>
            </p:cNvPr>
            <p:cNvSpPr txBox="1"/>
            <p:nvPr/>
          </p:nvSpPr>
          <p:spPr>
            <a:xfrm>
              <a:off x="342089" y="1888024"/>
              <a:ext cx="2457095" cy="461665"/>
            </a:xfrm>
            <a:prstGeom prst="rect">
              <a:avLst/>
            </a:prstGeom>
            <a:noFill/>
          </p:spPr>
          <p:txBody>
            <a:bodyPr wrap="square" rtlCol="0">
              <a:spAutoFit/>
            </a:bodyPr>
            <a:lstStyle/>
            <a:p>
              <a:r>
                <a:rPr lang="en-GB" sz="2400" b="1" dirty="0">
                  <a:solidFill>
                    <a:srgbClr val="233369"/>
                  </a:solidFill>
                  <a:latin typeface="Verdana" panose="020B0604030504040204" pitchFamily="34" charset="0"/>
                  <a:ea typeface="Verdana" panose="020B0604030504040204" pitchFamily="34" charset="0"/>
                  <a:cs typeface="Verdana" panose="020B0604030504040204" pitchFamily="34" charset="0"/>
                </a:rPr>
                <a:t>Workbook</a:t>
              </a:r>
            </a:p>
          </p:txBody>
        </p:sp>
      </p:grpSp>
      <p:grpSp>
        <p:nvGrpSpPr>
          <p:cNvPr id="39" name="Group 38">
            <a:extLst>
              <a:ext uri="{FF2B5EF4-FFF2-40B4-BE49-F238E27FC236}">
                <a16:creationId xmlns:a16="http://schemas.microsoft.com/office/drawing/2014/main" id="{8DF61CA5-86B1-8045-E0C1-0954B2953100}"/>
              </a:ext>
            </a:extLst>
          </p:cNvPr>
          <p:cNvGrpSpPr/>
          <p:nvPr/>
        </p:nvGrpSpPr>
        <p:grpSpPr>
          <a:xfrm>
            <a:off x="4007709" y="848117"/>
            <a:ext cx="2374231" cy="720295"/>
            <a:chOff x="3898929" y="865919"/>
            <a:chExt cx="2374231" cy="720295"/>
          </a:xfrm>
        </p:grpSpPr>
        <p:sp>
          <p:nvSpPr>
            <p:cNvPr id="36" name="TextBox 35">
              <a:extLst>
                <a:ext uri="{FF2B5EF4-FFF2-40B4-BE49-F238E27FC236}">
                  <a16:creationId xmlns:a16="http://schemas.microsoft.com/office/drawing/2014/main" id="{1B99538F-DEFB-E9A1-76BF-BB04A7124330}"/>
                </a:ext>
              </a:extLst>
            </p:cNvPr>
            <p:cNvSpPr txBox="1"/>
            <p:nvPr/>
          </p:nvSpPr>
          <p:spPr>
            <a:xfrm>
              <a:off x="3898929" y="865919"/>
              <a:ext cx="2374231" cy="369332"/>
            </a:xfrm>
            <a:prstGeom prst="rect">
              <a:avLst/>
            </a:prstGeom>
            <a:noFill/>
          </p:spPr>
          <p:txBody>
            <a:bodyPr wrap="square" rtlCol="0">
              <a:spAutoFit/>
            </a:bodyPr>
            <a:lstStyle/>
            <a:p>
              <a:r>
                <a:rPr lang="en-GB" b="1" dirty="0"/>
                <a:t>Name:</a:t>
              </a:r>
            </a:p>
          </p:txBody>
        </p:sp>
        <p:cxnSp>
          <p:nvCxnSpPr>
            <p:cNvPr id="37" name="Straight Connector 36">
              <a:extLst>
                <a:ext uri="{FF2B5EF4-FFF2-40B4-BE49-F238E27FC236}">
                  <a16:creationId xmlns:a16="http://schemas.microsoft.com/office/drawing/2014/main" id="{35BA6EEA-E14F-2E7E-B9DB-DD09B485E4AC}"/>
                </a:ext>
              </a:extLst>
            </p:cNvPr>
            <p:cNvCxnSpPr>
              <a:cxnSpLocks/>
            </p:cNvCxnSpPr>
            <p:nvPr/>
          </p:nvCxnSpPr>
          <p:spPr>
            <a:xfrm>
              <a:off x="3905005" y="1586214"/>
              <a:ext cx="2262707" cy="0"/>
            </a:xfrm>
            <a:prstGeom prst="line">
              <a:avLst/>
            </a:prstGeom>
            <a:ln w="19050">
              <a:solidFill>
                <a:srgbClr val="25356E"/>
              </a:solidFill>
              <a:prstDash val="sysDash"/>
            </a:ln>
          </p:spPr>
          <p:style>
            <a:lnRef idx="1">
              <a:schemeClr val="accent1"/>
            </a:lnRef>
            <a:fillRef idx="0">
              <a:schemeClr val="accent1"/>
            </a:fillRef>
            <a:effectRef idx="0">
              <a:schemeClr val="accent1"/>
            </a:effectRef>
            <a:fontRef idx="minor">
              <a:schemeClr val="tx1"/>
            </a:fontRef>
          </p:style>
        </p:cxnSp>
      </p:grpSp>
      <p:pic>
        <p:nvPicPr>
          <p:cNvPr id="3" name="Picture 2" descr="A picture containing text, clipart&#10;&#10;Description automatically generated">
            <a:extLst>
              <a:ext uri="{FF2B5EF4-FFF2-40B4-BE49-F238E27FC236}">
                <a16:creationId xmlns:a16="http://schemas.microsoft.com/office/drawing/2014/main" id="{DC219E8C-E92E-FD13-2EB1-6DCCED2085E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3148" y="8238504"/>
            <a:ext cx="2354188" cy="470006"/>
          </a:xfrm>
          <a:prstGeom prst="rect">
            <a:avLst/>
          </a:prstGeom>
        </p:spPr>
      </p:pic>
      <p:pic>
        <p:nvPicPr>
          <p:cNvPr id="5" name="Picture 4">
            <a:extLst>
              <a:ext uri="{FF2B5EF4-FFF2-40B4-BE49-F238E27FC236}">
                <a16:creationId xmlns:a16="http://schemas.microsoft.com/office/drawing/2014/main" id="{66591B1D-915D-93F9-4239-6061E9D5FB1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3148" y="577149"/>
            <a:ext cx="2686458" cy="1343229"/>
          </a:xfrm>
          <a:prstGeom prst="rect">
            <a:avLst/>
          </a:prstGeom>
        </p:spPr>
      </p:pic>
    </p:spTree>
    <p:extLst>
      <p:ext uri="{BB962C8B-B14F-4D97-AF65-F5344CB8AC3E}">
        <p14:creationId xmlns:p14="http://schemas.microsoft.com/office/powerpoint/2010/main" val="234709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D3EB9B4-B991-8792-7BC5-32484E98BA0A}"/>
              </a:ext>
            </a:extLst>
          </p:cNvPr>
          <p:cNvGrpSpPr/>
          <p:nvPr/>
        </p:nvGrpSpPr>
        <p:grpSpPr>
          <a:xfrm>
            <a:off x="-1" y="0"/>
            <a:ext cx="6858002" cy="9906000"/>
            <a:chOff x="-1" y="0"/>
            <a:chExt cx="6858002" cy="9906000"/>
          </a:xfrm>
        </p:grpSpPr>
        <p:pic>
          <p:nvPicPr>
            <p:cNvPr id="9" name="Picture 8" descr="Background pattern&#10;&#10;Description automatically generated">
              <a:extLst>
                <a:ext uri="{FF2B5EF4-FFF2-40B4-BE49-F238E27FC236}">
                  <a16:creationId xmlns:a16="http://schemas.microsoft.com/office/drawing/2014/main" id="{84A556AC-A7D1-E0E6-9669-62AD2C832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10" name="Group 9">
              <a:extLst>
                <a:ext uri="{FF2B5EF4-FFF2-40B4-BE49-F238E27FC236}">
                  <a16:creationId xmlns:a16="http://schemas.microsoft.com/office/drawing/2014/main" id="{DDE49C9D-55CF-9E02-AF76-7F940431D447}"/>
                </a:ext>
              </a:extLst>
            </p:cNvPr>
            <p:cNvGrpSpPr/>
            <p:nvPr/>
          </p:nvGrpSpPr>
          <p:grpSpPr>
            <a:xfrm>
              <a:off x="342089" y="384550"/>
              <a:ext cx="6173821" cy="9136898"/>
              <a:chOff x="342089" y="346548"/>
              <a:chExt cx="6173821" cy="9136898"/>
            </a:xfrm>
          </p:grpSpPr>
          <p:sp>
            <p:nvSpPr>
              <p:cNvPr id="13" name="Rectangle: Rounded Corners 12">
                <a:extLst>
                  <a:ext uri="{FF2B5EF4-FFF2-40B4-BE49-F238E27FC236}">
                    <a16:creationId xmlns:a16="http://schemas.microsoft.com/office/drawing/2014/main" id="{64A8AB03-E42C-2DE7-6B3D-B4370911FC04}"/>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Rounded Corners 13">
                <a:extLst>
                  <a:ext uri="{FF2B5EF4-FFF2-40B4-BE49-F238E27FC236}">
                    <a16:creationId xmlns:a16="http://schemas.microsoft.com/office/drawing/2014/main" id="{21ED3D04-4455-96DB-6EF2-A2EC25D2C2B9}"/>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Rounded Corners 14">
                <a:extLst>
                  <a:ext uri="{FF2B5EF4-FFF2-40B4-BE49-F238E27FC236}">
                    <a16:creationId xmlns:a16="http://schemas.microsoft.com/office/drawing/2014/main" id="{127A488C-F3A9-1609-84BE-618408DD86B3}"/>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1" name="Picture 10" descr="Shape, circle&#10;&#10;Description automatically generated">
              <a:extLst>
                <a:ext uri="{FF2B5EF4-FFF2-40B4-BE49-F238E27FC236}">
                  <a16:creationId xmlns:a16="http://schemas.microsoft.com/office/drawing/2014/main" id="{10938D42-C3AB-6C22-E764-9E852CE9513D}"/>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12" name="Picture 11" descr="Shape, circle&#10;&#10;Description automatically generated">
              <a:extLst>
                <a:ext uri="{FF2B5EF4-FFF2-40B4-BE49-F238E27FC236}">
                  <a16:creationId xmlns:a16="http://schemas.microsoft.com/office/drawing/2014/main" id="{D8A59E9C-95F3-3778-15EB-9D370E598EA9}"/>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sp>
        <p:nvSpPr>
          <p:cNvPr id="6" name="TextBox 5">
            <a:extLst>
              <a:ext uri="{FF2B5EF4-FFF2-40B4-BE49-F238E27FC236}">
                <a16:creationId xmlns:a16="http://schemas.microsoft.com/office/drawing/2014/main" id="{C24C0CB6-BD24-4759-AE34-FB832B7EAEAD}"/>
              </a:ext>
            </a:extLst>
          </p:cNvPr>
          <p:cNvSpPr txBox="1"/>
          <p:nvPr/>
        </p:nvSpPr>
        <p:spPr>
          <a:xfrm>
            <a:off x="477983" y="1089529"/>
            <a:ext cx="5920306" cy="3108543"/>
          </a:xfrm>
          <a:prstGeom prst="rect">
            <a:avLst/>
          </a:prstGeom>
          <a:noFill/>
        </p:spPr>
        <p:txBody>
          <a:bodyPr wrap="square" rtlCol="0">
            <a:spAutoFit/>
          </a:bodyPr>
          <a:lstStyle/>
          <a:p>
            <a:r>
              <a:rPr lang="en-GB" sz="1400" b="1" dirty="0">
                <a:solidFill>
                  <a:srgbClr val="233369"/>
                </a:solidFill>
                <a:latin typeface="Verdana" panose="020B0604030504040204" pitchFamily="34" charset="0"/>
                <a:ea typeface="Verdana" panose="020B0604030504040204" pitchFamily="34" charset="0"/>
                <a:cs typeface="Verdana" panose="020B0604030504040204" pitchFamily="34" charset="0"/>
              </a:rPr>
              <a:t>Please complete the following questions as part of your project submission:</a:t>
            </a:r>
          </a:p>
          <a:p>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b="1" dirty="0">
                <a:latin typeface="Verdana" panose="020B0604030504040204" pitchFamily="34" charset="0"/>
                <a:ea typeface="Verdana" panose="020B0604030504040204" pitchFamily="34" charset="0"/>
                <a:cs typeface="Verdana" panose="020B0604030504040204" pitchFamily="34" charset="0"/>
              </a:rPr>
              <a:t>Who is in your team?</a:t>
            </a:r>
          </a:p>
          <a:p>
            <a:endParaRPr lang="en-GB" sz="1200" dirty="0">
              <a:latin typeface="Verdana" panose="020B0604030504040204" pitchFamily="34" charset="0"/>
              <a:ea typeface="Verdana" panose="020B0604030504040204" pitchFamily="34" charset="0"/>
              <a:cs typeface="Verdana" panose="020B0604030504040204" pitchFamily="34" charset="0"/>
            </a:endParaRPr>
          </a:p>
          <a:p>
            <a:endParaRPr lang="en-GB" sz="1200" dirty="0">
              <a:latin typeface="Verdana" panose="020B0604030504040204" pitchFamily="34" charset="0"/>
              <a:ea typeface="Verdana" panose="020B0604030504040204" pitchFamily="34" charset="0"/>
              <a:cs typeface="Verdana" panose="020B0604030504040204" pitchFamily="34" charset="0"/>
            </a:endParaRPr>
          </a:p>
          <a:p>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b="1" dirty="0">
                <a:latin typeface="Verdana" panose="020B0604030504040204" pitchFamily="34" charset="0"/>
                <a:ea typeface="Verdana" panose="020B0604030504040204" pitchFamily="34" charset="0"/>
                <a:cs typeface="Verdana" panose="020B0604030504040204" pitchFamily="34" charset="0"/>
              </a:rPr>
              <a:t>What is your team's name?</a:t>
            </a:r>
          </a:p>
          <a:p>
            <a:endParaRPr lang="en-GB" sz="1200" dirty="0">
              <a:latin typeface="Verdana" panose="020B0604030504040204" pitchFamily="34" charset="0"/>
              <a:ea typeface="Verdana" panose="020B0604030504040204" pitchFamily="34" charset="0"/>
              <a:cs typeface="Verdana" panose="020B0604030504040204" pitchFamily="34" charset="0"/>
            </a:endParaRPr>
          </a:p>
          <a:p>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b="1" dirty="0">
                <a:latin typeface="Verdana" panose="020B0604030504040204" pitchFamily="34" charset="0"/>
                <a:ea typeface="Verdana" panose="020B0604030504040204" pitchFamily="34" charset="0"/>
                <a:cs typeface="Verdana" panose="020B0604030504040204" pitchFamily="34" charset="0"/>
              </a:rPr>
              <a:t>Why have you chosen this team name and how does it represent your team?</a:t>
            </a:r>
          </a:p>
          <a:p>
            <a:endParaRPr lang="en-GB" sz="1200" dirty="0">
              <a:latin typeface="Verdana" panose="020B0604030504040204" pitchFamily="34" charset="0"/>
              <a:ea typeface="Verdana" panose="020B0604030504040204" pitchFamily="34" charset="0"/>
              <a:cs typeface="Verdana" panose="020B0604030504040204" pitchFamily="34" charset="0"/>
            </a:endParaRPr>
          </a:p>
          <a:p>
            <a:endParaRPr lang="en-GB" sz="1200" dirty="0">
              <a:latin typeface="Verdana" panose="020B0604030504040204" pitchFamily="34" charset="0"/>
              <a:ea typeface="Verdana" panose="020B0604030504040204" pitchFamily="34" charset="0"/>
              <a:cs typeface="Verdana" panose="020B0604030504040204" pitchFamily="34" charset="0"/>
            </a:endParaRPr>
          </a:p>
          <a:p>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b="1" dirty="0">
                <a:latin typeface="Verdana" panose="020B0604030504040204" pitchFamily="34" charset="0"/>
                <a:ea typeface="Verdana" panose="020B0604030504040204" pitchFamily="34" charset="0"/>
                <a:cs typeface="Verdana" panose="020B0604030504040204" pitchFamily="34" charset="0"/>
              </a:rPr>
              <a:t>Who will take on each role within the team?</a:t>
            </a:r>
          </a:p>
        </p:txBody>
      </p:sp>
      <p:graphicFrame>
        <p:nvGraphicFramePr>
          <p:cNvPr id="7" name="Table 8">
            <a:extLst>
              <a:ext uri="{FF2B5EF4-FFF2-40B4-BE49-F238E27FC236}">
                <a16:creationId xmlns:a16="http://schemas.microsoft.com/office/drawing/2014/main" id="{A08F4D2D-7538-4FDE-87D5-1A1ABAC33A77}"/>
              </a:ext>
            </a:extLst>
          </p:cNvPr>
          <p:cNvGraphicFramePr>
            <a:graphicFrameLocks noGrp="1"/>
          </p:cNvGraphicFramePr>
          <p:nvPr>
            <p:extLst>
              <p:ext uri="{D42A27DB-BD31-4B8C-83A1-F6EECF244321}">
                <p14:modId xmlns:p14="http://schemas.microsoft.com/office/powerpoint/2010/main" val="1836810314"/>
              </p:ext>
            </p:extLst>
          </p:nvPr>
        </p:nvGraphicFramePr>
        <p:xfrm>
          <a:off x="477984" y="4762217"/>
          <a:ext cx="5920305" cy="3838667"/>
        </p:xfrm>
        <a:graphic>
          <a:graphicData uri="http://schemas.openxmlformats.org/drawingml/2006/table">
            <a:tbl>
              <a:tblPr firstRow="1" bandRow="1">
                <a:tableStyleId>{5C22544A-7EE6-4342-B048-85BDC9FD1C3A}</a:tableStyleId>
              </a:tblPr>
              <a:tblGrid>
                <a:gridCol w="1480302">
                  <a:extLst>
                    <a:ext uri="{9D8B030D-6E8A-4147-A177-3AD203B41FA5}">
                      <a16:colId xmlns:a16="http://schemas.microsoft.com/office/drawing/2014/main" val="1433084511"/>
                    </a:ext>
                  </a:extLst>
                </a:gridCol>
                <a:gridCol w="1480001">
                  <a:extLst>
                    <a:ext uri="{9D8B030D-6E8A-4147-A177-3AD203B41FA5}">
                      <a16:colId xmlns:a16="http://schemas.microsoft.com/office/drawing/2014/main" val="2654149713"/>
                    </a:ext>
                  </a:extLst>
                </a:gridCol>
                <a:gridCol w="1480001">
                  <a:extLst>
                    <a:ext uri="{9D8B030D-6E8A-4147-A177-3AD203B41FA5}">
                      <a16:colId xmlns:a16="http://schemas.microsoft.com/office/drawing/2014/main" val="1389529170"/>
                    </a:ext>
                  </a:extLst>
                </a:gridCol>
                <a:gridCol w="1480001">
                  <a:extLst>
                    <a:ext uri="{9D8B030D-6E8A-4147-A177-3AD203B41FA5}">
                      <a16:colId xmlns:a16="http://schemas.microsoft.com/office/drawing/2014/main" val="3994951324"/>
                    </a:ext>
                  </a:extLst>
                </a:gridCol>
              </a:tblGrid>
              <a:tr h="741436">
                <a:tc>
                  <a:txBody>
                    <a:bodyPr/>
                    <a:lstStyle/>
                    <a:p>
                      <a:r>
                        <a:rPr lang="en-GB" sz="1100" dirty="0">
                          <a:latin typeface="Verdana" panose="020B0604030504040204" pitchFamily="34" charset="0"/>
                          <a:ea typeface="Verdana" panose="020B0604030504040204" pitchFamily="34" charset="0"/>
                          <a:cs typeface="Verdana" panose="020B0604030504040204" pitchFamily="34" charset="0"/>
                        </a:rPr>
                        <a:t>Project Role</a:t>
                      </a:r>
                    </a:p>
                  </a:txBody>
                  <a:tcPr marL="86899" marR="86899" marT="43450" marB="43450">
                    <a:solidFill>
                      <a:srgbClr val="233369"/>
                    </a:solidFill>
                  </a:tcPr>
                </a:tc>
                <a:tc>
                  <a:txBody>
                    <a:bodyPr/>
                    <a:lstStyle/>
                    <a:p>
                      <a:r>
                        <a:rPr lang="en-GB" sz="1100" dirty="0">
                          <a:latin typeface="Verdana" panose="020B0604030504040204" pitchFamily="34" charset="0"/>
                          <a:ea typeface="Verdana" panose="020B0604030504040204" pitchFamily="34" charset="0"/>
                          <a:cs typeface="Verdana" panose="020B0604030504040204" pitchFamily="34" charset="0"/>
                        </a:rPr>
                        <a:t>Name/s</a:t>
                      </a:r>
                    </a:p>
                  </a:txBody>
                  <a:tcPr marL="86899" marR="86899" marT="43450" marB="43450">
                    <a:solidFill>
                      <a:srgbClr val="233369"/>
                    </a:solidFill>
                  </a:tcPr>
                </a:tc>
                <a:tc>
                  <a:txBody>
                    <a:bodyPr/>
                    <a:lstStyle/>
                    <a:p>
                      <a:r>
                        <a:rPr lang="en-GB" sz="1100" dirty="0">
                          <a:latin typeface="Verdana" panose="020B0604030504040204" pitchFamily="34" charset="0"/>
                          <a:ea typeface="Verdana" panose="020B0604030504040204" pitchFamily="34" charset="0"/>
                          <a:cs typeface="Verdana" panose="020B0604030504040204" pitchFamily="34" charset="0"/>
                        </a:rPr>
                        <a:t>Skills required</a:t>
                      </a:r>
                    </a:p>
                  </a:txBody>
                  <a:tcPr marL="86899" marR="86899" marT="43450" marB="43450">
                    <a:solidFill>
                      <a:srgbClr val="233369"/>
                    </a:solidFill>
                  </a:tcPr>
                </a:tc>
                <a:tc>
                  <a:txBody>
                    <a:bodyPr/>
                    <a:lstStyle/>
                    <a:p>
                      <a:r>
                        <a:rPr lang="en-GB" sz="1100" dirty="0">
                          <a:latin typeface="Verdana" panose="020B0604030504040204" pitchFamily="34" charset="0"/>
                          <a:ea typeface="Verdana" panose="020B0604030504040204" pitchFamily="34" charset="0"/>
                          <a:cs typeface="Verdana" panose="020B0604030504040204" pitchFamily="34" charset="0"/>
                        </a:rPr>
                        <a:t>Reason for choosing this person</a:t>
                      </a:r>
                    </a:p>
                  </a:txBody>
                  <a:tcPr marL="86899" marR="86899" marT="43450" marB="43450">
                    <a:solidFill>
                      <a:srgbClr val="233369"/>
                    </a:solidFill>
                  </a:tcPr>
                </a:tc>
                <a:extLst>
                  <a:ext uri="{0D108BD9-81ED-4DB2-BD59-A6C34878D82A}">
                    <a16:rowId xmlns:a16="http://schemas.microsoft.com/office/drawing/2014/main" val="1640993905"/>
                  </a:ext>
                </a:extLst>
              </a:tr>
              <a:tr h="735314">
                <a:tc>
                  <a:txBody>
                    <a:bodyPr/>
                    <a:lstStyle/>
                    <a:p>
                      <a:r>
                        <a:rPr lang="en-GB" sz="1100" dirty="0">
                          <a:latin typeface="Verdana" panose="020B0604030504040204" pitchFamily="34" charset="0"/>
                          <a:ea typeface="Verdana" panose="020B0604030504040204" pitchFamily="34" charset="0"/>
                          <a:cs typeface="Verdana" panose="020B0604030504040204" pitchFamily="34" charset="0"/>
                        </a:rPr>
                        <a:t>Project manager</a:t>
                      </a:r>
                    </a:p>
                  </a:txBody>
                  <a:tcPr marL="86899" marR="86899" marT="43450" marB="43450"/>
                </a:tc>
                <a:tc>
                  <a:txBody>
                    <a:bodyPr/>
                    <a:lstStyle/>
                    <a:p>
                      <a:endParaRPr lang="en-GB" sz="1100" dirty="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tc>
                  <a:txBody>
                    <a:bodyPr/>
                    <a:lstStyle/>
                    <a:p>
                      <a:endParaRPr lang="en-GB" sz="1100" dirty="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tc>
                  <a:txBody>
                    <a:bodyPr/>
                    <a:lstStyle/>
                    <a:p>
                      <a:endParaRPr lang="en-GB" sz="1100" dirty="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extLst>
                  <a:ext uri="{0D108BD9-81ED-4DB2-BD59-A6C34878D82A}">
                    <a16:rowId xmlns:a16="http://schemas.microsoft.com/office/drawing/2014/main" val="208637338"/>
                  </a:ext>
                </a:extLst>
              </a:tr>
              <a:tr h="542201">
                <a:tc>
                  <a:txBody>
                    <a:bodyPr/>
                    <a:lstStyle/>
                    <a:p>
                      <a:r>
                        <a:rPr lang="en-GB" sz="1100" dirty="0">
                          <a:latin typeface="Verdana" panose="020B0604030504040204" pitchFamily="34" charset="0"/>
                          <a:ea typeface="Verdana" panose="020B0604030504040204" pitchFamily="34" charset="0"/>
                          <a:cs typeface="Verdana" panose="020B0604030504040204" pitchFamily="34" charset="0"/>
                        </a:rPr>
                        <a:t>Researcher</a:t>
                      </a:r>
                    </a:p>
                  </a:txBody>
                  <a:tcPr marL="86899" marR="86899" marT="43450" marB="43450"/>
                </a:tc>
                <a:tc>
                  <a:txBody>
                    <a:bodyPr/>
                    <a:lstStyle/>
                    <a:p>
                      <a:endParaRPr lang="en-GB" sz="110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tc>
                  <a:txBody>
                    <a:bodyPr/>
                    <a:lstStyle/>
                    <a:p>
                      <a:endParaRPr lang="en-GB" sz="110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tc>
                  <a:txBody>
                    <a:bodyPr/>
                    <a:lstStyle/>
                    <a:p>
                      <a:endParaRPr lang="en-GB" sz="110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extLst>
                  <a:ext uri="{0D108BD9-81ED-4DB2-BD59-A6C34878D82A}">
                    <a16:rowId xmlns:a16="http://schemas.microsoft.com/office/drawing/2014/main" val="1052625452"/>
                  </a:ext>
                </a:extLst>
              </a:tr>
              <a:tr h="542201">
                <a:tc>
                  <a:txBody>
                    <a:bodyPr/>
                    <a:lstStyle/>
                    <a:p>
                      <a:r>
                        <a:rPr lang="en-GB" sz="1100" dirty="0">
                          <a:latin typeface="Verdana" panose="020B0604030504040204" pitchFamily="34" charset="0"/>
                          <a:ea typeface="Verdana" panose="020B0604030504040204" pitchFamily="34" charset="0"/>
                          <a:cs typeface="Verdana" panose="020B0604030504040204" pitchFamily="34" charset="0"/>
                        </a:rPr>
                        <a:t>Designer</a:t>
                      </a:r>
                    </a:p>
                  </a:txBody>
                  <a:tcPr marL="86899" marR="86899" marT="43450" marB="43450"/>
                </a:tc>
                <a:tc>
                  <a:txBody>
                    <a:bodyPr/>
                    <a:lstStyle/>
                    <a:p>
                      <a:endParaRPr lang="en-GB" sz="110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tc>
                  <a:txBody>
                    <a:bodyPr/>
                    <a:lstStyle/>
                    <a:p>
                      <a:endParaRPr lang="en-GB" sz="110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tc>
                  <a:txBody>
                    <a:bodyPr/>
                    <a:lstStyle/>
                    <a:p>
                      <a:endParaRPr lang="en-GB" sz="110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extLst>
                  <a:ext uri="{0D108BD9-81ED-4DB2-BD59-A6C34878D82A}">
                    <a16:rowId xmlns:a16="http://schemas.microsoft.com/office/drawing/2014/main" val="3638470248"/>
                  </a:ext>
                </a:extLst>
              </a:tr>
              <a:tr h="735314">
                <a:tc>
                  <a:txBody>
                    <a:bodyPr/>
                    <a:lstStyle/>
                    <a:p>
                      <a:r>
                        <a:rPr lang="en-GB" sz="1100" dirty="0">
                          <a:latin typeface="Verdana" panose="020B0604030504040204" pitchFamily="34" charset="0"/>
                          <a:ea typeface="Verdana" panose="020B0604030504040204" pitchFamily="34" charset="0"/>
                          <a:cs typeface="Verdana" panose="020B0604030504040204" pitchFamily="34" charset="0"/>
                        </a:rPr>
                        <a:t>Admin and Finance</a:t>
                      </a:r>
                    </a:p>
                  </a:txBody>
                  <a:tcPr marL="86899" marR="86899" marT="43450" marB="43450"/>
                </a:tc>
                <a:tc>
                  <a:txBody>
                    <a:bodyPr/>
                    <a:lstStyle/>
                    <a:p>
                      <a:endParaRPr lang="en-GB" sz="110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tc>
                  <a:txBody>
                    <a:bodyPr/>
                    <a:lstStyle/>
                    <a:p>
                      <a:endParaRPr lang="en-GB" sz="110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tc>
                  <a:txBody>
                    <a:bodyPr/>
                    <a:lstStyle/>
                    <a:p>
                      <a:endParaRPr lang="en-GB" sz="110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extLst>
                  <a:ext uri="{0D108BD9-81ED-4DB2-BD59-A6C34878D82A}">
                    <a16:rowId xmlns:a16="http://schemas.microsoft.com/office/drawing/2014/main" val="134130454"/>
                  </a:ext>
                </a:extLst>
              </a:tr>
              <a:tr h="542201">
                <a:tc>
                  <a:txBody>
                    <a:bodyPr/>
                    <a:lstStyle/>
                    <a:p>
                      <a:r>
                        <a:rPr lang="en-GB" sz="1100" dirty="0">
                          <a:latin typeface="Verdana" panose="020B0604030504040204" pitchFamily="34" charset="0"/>
                          <a:ea typeface="Verdana" panose="020B0604030504040204" pitchFamily="34" charset="0"/>
                          <a:cs typeface="Verdana" panose="020B0604030504040204" pitchFamily="34" charset="0"/>
                        </a:rPr>
                        <a:t>Marketing</a:t>
                      </a:r>
                    </a:p>
                  </a:txBody>
                  <a:tcPr marL="86899" marR="86899" marT="43450" marB="43450"/>
                </a:tc>
                <a:tc>
                  <a:txBody>
                    <a:bodyPr/>
                    <a:lstStyle/>
                    <a:p>
                      <a:endParaRPr lang="en-GB" sz="1100" dirty="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tc>
                  <a:txBody>
                    <a:bodyPr/>
                    <a:lstStyle/>
                    <a:p>
                      <a:endParaRPr lang="en-GB" sz="1100" dirty="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tc>
                  <a:txBody>
                    <a:bodyPr/>
                    <a:lstStyle/>
                    <a:p>
                      <a:endParaRPr lang="en-GB" sz="1100" dirty="0">
                        <a:latin typeface="Verdana" panose="020B0604030504040204" pitchFamily="34" charset="0"/>
                        <a:ea typeface="Verdana" panose="020B0604030504040204" pitchFamily="34" charset="0"/>
                        <a:cs typeface="Verdana" panose="020B0604030504040204" pitchFamily="34" charset="0"/>
                      </a:endParaRPr>
                    </a:p>
                  </a:txBody>
                  <a:tcPr marL="86899" marR="86899" marT="43450" marB="43450"/>
                </a:tc>
                <a:extLst>
                  <a:ext uri="{0D108BD9-81ED-4DB2-BD59-A6C34878D82A}">
                    <a16:rowId xmlns:a16="http://schemas.microsoft.com/office/drawing/2014/main" val="2657354686"/>
                  </a:ext>
                </a:extLst>
              </a:tr>
            </a:tbl>
          </a:graphicData>
        </a:graphic>
      </p:graphicFrame>
      <p:grpSp>
        <p:nvGrpSpPr>
          <p:cNvPr id="16" name="Group 15">
            <a:extLst>
              <a:ext uri="{FF2B5EF4-FFF2-40B4-BE49-F238E27FC236}">
                <a16:creationId xmlns:a16="http://schemas.microsoft.com/office/drawing/2014/main" id="{202B4B7E-ADD6-06D8-9E6B-D6560EC40996}"/>
              </a:ext>
            </a:extLst>
          </p:cNvPr>
          <p:cNvGrpSpPr/>
          <p:nvPr/>
        </p:nvGrpSpPr>
        <p:grpSpPr>
          <a:xfrm>
            <a:off x="-9525" y="249368"/>
            <a:ext cx="6008914" cy="617112"/>
            <a:chOff x="0" y="1871188"/>
            <a:chExt cx="6008914" cy="617112"/>
          </a:xfrm>
        </p:grpSpPr>
        <p:sp>
          <p:nvSpPr>
            <p:cNvPr id="17" name="Rectangle: Rounded Corners 16">
              <a:extLst>
                <a:ext uri="{FF2B5EF4-FFF2-40B4-BE49-F238E27FC236}">
                  <a16:creationId xmlns:a16="http://schemas.microsoft.com/office/drawing/2014/main" id="{B6C20A5C-2B9E-40D9-2377-A1AF7E6BC289}"/>
                </a:ext>
              </a:extLst>
            </p:cNvPr>
            <p:cNvSpPr/>
            <p:nvPr/>
          </p:nvSpPr>
          <p:spPr>
            <a:xfrm>
              <a:off x="0" y="1871188"/>
              <a:ext cx="6008914" cy="617112"/>
            </a:xfrm>
            <a:prstGeom prst="roundRect">
              <a:avLst/>
            </a:prstGeom>
            <a:solidFill>
              <a:srgbClr val="2333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A white and black flag&#10;&#10;Description automatically generated with medium confidence">
              <a:extLst>
                <a:ext uri="{FF2B5EF4-FFF2-40B4-BE49-F238E27FC236}">
                  <a16:creationId xmlns:a16="http://schemas.microsoft.com/office/drawing/2014/main" id="{2A00CEDA-24F8-7FAA-E489-1836F67301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885" y="2008004"/>
              <a:ext cx="886360" cy="325618"/>
            </a:xfrm>
            <a:prstGeom prst="rect">
              <a:avLst/>
            </a:prstGeom>
          </p:spPr>
        </p:pic>
        <p:sp>
          <p:nvSpPr>
            <p:cNvPr id="19" name="TextBox 18">
              <a:extLst>
                <a:ext uri="{FF2B5EF4-FFF2-40B4-BE49-F238E27FC236}">
                  <a16:creationId xmlns:a16="http://schemas.microsoft.com/office/drawing/2014/main" id="{59A856DE-6FA8-ADFE-C0F2-2CC42B7F1582}"/>
                </a:ext>
              </a:extLst>
            </p:cNvPr>
            <p:cNvSpPr txBox="1"/>
            <p:nvPr/>
          </p:nvSpPr>
          <p:spPr>
            <a:xfrm>
              <a:off x="1441284" y="1908721"/>
              <a:ext cx="4474323" cy="461665"/>
            </a:xfrm>
            <a:prstGeom prst="rect">
              <a:avLst/>
            </a:prstGeom>
            <a:noFill/>
          </p:spPr>
          <p:txBody>
            <a:bodyPr wrap="square" rtlCol="0">
              <a:spAutoFit/>
            </a:bodyPr>
            <a:lstStyle/>
            <a:p>
              <a:r>
                <a:rPr lang="en-GB" sz="2400" b="1" dirty="0">
                  <a:solidFill>
                    <a:schemeClr val="bg1"/>
                  </a:solidFill>
                  <a:latin typeface="Verdana" panose="020B0604030504040204" pitchFamily="34" charset="0"/>
                  <a:ea typeface="Verdana" panose="020B0604030504040204" pitchFamily="34" charset="0"/>
                  <a:cs typeface="Verdana" panose="020B0604030504040204" pitchFamily="34" charset="0"/>
                </a:rPr>
                <a:t>Project Submission</a:t>
              </a:r>
            </a:p>
          </p:txBody>
        </p:sp>
      </p:grpSp>
      <p:pic>
        <p:nvPicPr>
          <p:cNvPr id="20" name="Picture 19" descr="A picture containing icon&#10;&#10;Description automatically generated">
            <a:extLst>
              <a:ext uri="{FF2B5EF4-FFF2-40B4-BE49-F238E27FC236}">
                <a16:creationId xmlns:a16="http://schemas.microsoft.com/office/drawing/2014/main" id="{9FAC5467-3633-713A-B75E-4A35F2DDCF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8929748"/>
            <a:ext cx="3746000" cy="957074"/>
          </a:xfrm>
          <a:prstGeom prst="rect">
            <a:avLst/>
          </a:prstGeom>
        </p:spPr>
      </p:pic>
    </p:spTree>
    <p:custDataLst>
      <p:tags r:id="rId1"/>
    </p:custDataLst>
    <p:extLst>
      <p:ext uri="{BB962C8B-B14F-4D97-AF65-F5344CB8AC3E}">
        <p14:creationId xmlns:p14="http://schemas.microsoft.com/office/powerpoint/2010/main" val="2366322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AFA551AB-7FC3-5043-D35F-C653020CECC7}"/>
              </a:ext>
            </a:extLst>
          </p:cNvPr>
          <p:cNvGrpSpPr/>
          <p:nvPr/>
        </p:nvGrpSpPr>
        <p:grpSpPr>
          <a:xfrm>
            <a:off x="-1" y="0"/>
            <a:ext cx="6858002" cy="9906000"/>
            <a:chOff x="-1" y="0"/>
            <a:chExt cx="6858002" cy="9906000"/>
          </a:xfrm>
        </p:grpSpPr>
        <p:pic>
          <p:nvPicPr>
            <p:cNvPr id="15" name="Picture 14" descr="Background pattern&#10;&#10;Description automatically generated">
              <a:extLst>
                <a:ext uri="{FF2B5EF4-FFF2-40B4-BE49-F238E27FC236}">
                  <a16:creationId xmlns:a16="http://schemas.microsoft.com/office/drawing/2014/main" id="{7075C8DF-0466-A286-7B96-40964B31D7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16" name="Group 15">
              <a:extLst>
                <a:ext uri="{FF2B5EF4-FFF2-40B4-BE49-F238E27FC236}">
                  <a16:creationId xmlns:a16="http://schemas.microsoft.com/office/drawing/2014/main" id="{2340D6A2-1B2B-37B6-49C1-5FDAA571EF44}"/>
                </a:ext>
              </a:extLst>
            </p:cNvPr>
            <p:cNvGrpSpPr/>
            <p:nvPr/>
          </p:nvGrpSpPr>
          <p:grpSpPr>
            <a:xfrm>
              <a:off x="342089" y="384550"/>
              <a:ext cx="6173821" cy="9136898"/>
              <a:chOff x="342089" y="346548"/>
              <a:chExt cx="6173821" cy="9136898"/>
            </a:xfrm>
          </p:grpSpPr>
          <p:sp>
            <p:nvSpPr>
              <p:cNvPr id="19" name="Rectangle: Rounded Corners 18">
                <a:extLst>
                  <a:ext uri="{FF2B5EF4-FFF2-40B4-BE49-F238E27FC236}">
                    <a16:creationId xmlns:a16="http://schemas.microsoft.com/office/drawing/2014/main" id="{BBE56AF0-B2CE-D7E1-A223-C7E1C89C275F}"/>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Rounded Corners 19">
                <a:extLst>
                  <a:ext uri="{FF2B5EF4-FFF2-40B4-BE49-F238E27FC236}">
                    <a16:creationId xmlns:a16="http://schemas.microsoft.com/office/drawing/2014/main" id="{CA6D6F1B-78F9-618E-749D-805E733DCFCD}"/>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Rounded Corners 20">
                <a:extLst>
                  <a:ext uri="{FF2B5EF4-FFF2-40B4-BE49-F238E27FC236}">
                    <a16:creationId xmlns:a16="http://schemas.microsoft.com/office/drawing/2014/main" id="{5FF81BB0-D36A-40A1-F4A7-7A2FDE1BDEEA}"/>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7" name="Picture 16" descr="Shape, circle&#10;&#10;Description automatically generated">
              <a:extLst>
                <a:ext uri="{FF2B5EF4-FFF2-40B4-BE49-F238E27FC236}">
                  <a16:creationId xmlns:a16="http://schemas.microsoft.com/office/drawing/2014/main" id="{5FAB32CF-5154-3563-F40E-6A04596D454E}"/>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18" name="Picture 17" descr="Shape, circle&#10;&#10;Description automatically generated">
              <a:extLst>
                <a:ext uri="{FF2B5EF4-FFF2-40B4-BE49-F238E27FC236}">
                  <a16:creationId xmlns:a16="http://schemas.microsoft.com/office/drawing/2014/main" id="{339B43FF-F5BF-152A-44F1-CA33033267FC}"/>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sp>
        <p:nvSpPr>
          <p:cNvPr id="6" name="TextBox 5">
            <a:extLst>
              <a:ext uri="{FF2B5EF4-FFF2-40B4-BE49-F238E27FC236}">
                <a16:creationId xmlns:a16="http://schemas.microsoft.com/office/drawing/2014/main" id="{C24C0CB6-BD24-4759-AE34-FB832B7EAEAD}"/>
              </a:ext>
            </a:extLst>
          </p:cNvPr>
          <p:cNvSpPr txBox="1"/>
          <p:nvPr/>
        </p:nvSpPr>
        <p:spPr>
          <a:xfrm>
            <a:off x="540495" y="1046516"/>
            <a:ext cx="5955014" cy="3816429"/>
          </a:xfrm>
          <a:prstGeom prst="rect">
            <a:avLst/>
          </a:prstGeom>
          <a:noFill/>
        </p:spPr>
        <p:txBody>
          <a:bodyPr wrap="square" rtlCol="0">
            <a:spAutoFit/>
          </a:bodyPr>
          <a:lstStyle/>
          <a:p>
            <a:pPr marL="342900" indent="-342900">
              <a:buAutoNum type="arabicPeriod"/>
            </a:pPr>
            <a:endParaRPr lang="en-GB" sz="1400" dirty="0"/>
          </a:p>
          <a:p>
            <a:r>
              <a:rPr lang="en-GB" sz="1200" dirty="0">
                <a:latin typeface="Verdana" panose="020B0604030504040204" pitchFamily="34" charset="0"/>
                <a:ea typeface="Verdana" panose="020B0604030504040204" pitchFamily="34" charset="0"/>
                <a:cs typeface="Verdana" panose="020B0604030504040204" pitchFamily="34" charset="0"/>
              </a:rPr>
              <a:t>1.True or false? The worlds oldest continuously </a:t>
            </a:r>
            <a:br>
              <a:rPr lang="en-GB" sz="1200" dirty="0">
                <a:latin typeface="Verdana" panose="020B0604030504040204" pitchFamily="34" charset="0"/>
                <a:ea typeface="Verdana" panose="020B0604030504040204" pitchFamily="34" charset="0"/>
                <a:cs typeface="Verdana" panose="020B0604030504040204" pitchFamily="34" charset="0"/>
              </a:rPr>
            </a:br>
            <a:r>
              <a:rPr lang="en-GB" sz="1200" dirty="0">
                <a:latin typeface="Verdana" panose="020B0604030504040204" pitchFamily="34" charset="0"/>
                <a:ea typeface="Verdana" panose="020B0604030504040204" pitchFamily="34" charset="0"/>
                <a:cs typeface="Verdana" panose="020B0604030504040204" pitchFamily="34" charset="0"/>
              </a:rPr>
              <a:t>working railway is Middleton railway in Leeds.</a:t>
            </a:r>
          </a:p>
          <a:p>
            <a:pPr marL="342900" indent="-342900">
              <a:buAutoNum type="arabicPeriod"/>
            </a:pPr>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dirty="0">
                <a:latin typeface="Verdana" panose="020B0604030504040204" pitchFamily="34" charset="0"/>
                <a:ea typeface="Verdana" panose="020B0604030504040204" pitchFamily="34" charset="0"/>
                <a:cs typeface="Verdana" panose="020B0604030504040204" pitchFamily="34" charset="0"/>
              </a:rPr>
              <a:t>……………………………………………………………………….</a:t>
            </a:r>
          </a:p>
          <a:p>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dirty="0">
                <a:latin typeface="Verdana" panose="020B0604030504040204" pitchFamily="34" charset="0"/>
                <a:ea typeface="Verdana" panose="020B0604030504040204" pitchFamily="34" charset="0"/>
                <a:cs typeface="Verdana" panose="020B0604030504040204" pitchFamily="34" charset="0"/>
              </a:rPr>
              <a:t>2. List 3 rail projects happening in the UK</a:t>
            </a:r>
          </a:p>
          <a:p>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dirty="0">
                <a:latin typeface="Verdana" panose="020B0604030504040204" pitchFamily="34" charset="0"/>
                <a:ea typeface="Verdana" panose="020B0604030504040204" pitchFamily="34" charset="0"/>
                <a:cs typeface="Verdana" panose="020B0604030504040204" pitchFamily="34" charset="0"/>
              </a:rPr>
              <a:t>…………………………………………………………………………………………………………………</a:t>
            </a:r>
          </a:p>
          <a:p>
            <a:r>
              <a:rPr lang="en-GB" sz="1200" dirty="0">
                <a:latin typeface="Verdana" panose="020B0604030504040204" pitchFamily="34" charset="0"/>
                <a:ea typeface="Verdana" panose="020B0604030504040204" pitchFamily="34" charset="0"/>
                <a:cs typeface="Verdana" panose="020B0604030504040204" pitchFamily="34" charset="0"/>
              </a:rPr>
              <a:t>…………………………………………………………………………………………………………………</a:t>
            </a:r>
          </a:p>
          <a:p>
            <a:r>
              <a:rPr lang="en-GB" sz="1200" dirty="0">
                <a:latin typeface="Verdana" panose="020B0604030504040204" pitchFamily="34" charset="0"/>
                <a:ea typeface="Verdana" panose="020B0604030504040204" pitchFamily="34" charset="0"/>
                <a:cs typeface="Verdana" panose="020B0604030504040204" pitchFamily="34" charset="0"/>
              </a:rPr>
              <a:t>…………………………………………………………………………………………………………………</a:t>
            </a:r>
          </a:p>
          <a:p>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dirty="0">
                <a:latin typeface="Verdana" panose="020B0604030504040204" pitchFamily="34" charset="0"/>
                <a:ea typeface="Verdana" panose="020B0604030504040204" pitchFamily="34" charset="0"/>
                <a:cs typeface="Verdana" panose="020B0604030504040204" pitchFamily="34" charset="0"/>
              </a:rPr>
              <a:t>3. Working in the rail industry which of the following jobs could you do?</a:t>
            </a:r>
          </a:p>
          <a:p>
            <a:pPr marL="285750" indent="-285750">
              <a:buFont typeface="Wingdings" panose="05000000000000000000" pitchFamily="2" charset="2"/>
              <a:buChar char="q"/>
            </a:pPr>
            <a:r>
              <a:rPr lang="en-GB" sz="1200" dirty="0">
                <a:latin typeface="Verdana" panose="020B0604030504040204" pitchFamily="34" charset="0"/>
                <a:ea typeface="Verdana" panose="020B0604030504040204" pitchFamily="34" charset="0"/>
                <a:cs typeface="Verdana" panose="020B0604030504040204" pitchFamily="34" charset="0"/>
              </a:rPr>
              <a:t>Signal engineer</a:t>
            </a:r>
          </a:p>
          <a:p>
            <a:pPr marL="285750" indent="-285750">
              <a:buFont typeface="Wingdings" panose="05000000000000000000" pitchFamily="2" charset="2"/>
              <a:buChar char="q"/>
            </a:pPr>
            <a:r>
              <a:rPr lang="en-GB" sz="1200" dirty="0">
                <a:latin typeface="Verdana" panose="020B0604030504040204" pitchFamily="34" charset="0"/>
                <a:ea typeface="Verdana" panose="020B0604030504040204" pitchFamily="34" charset="0"/>
                <a:cs typeface="Verdana" panose="020B0604030504040204" pitchFamily="34" charset="0"/>
              </a:rPr>
              <a:t>Surveyor</a:t>
            </a:r>
          </a:p>
          <a:p>
            <a:pPr marL="285750" indent="-285750">
              <a:buFont typeface="Wingdings" panose="05000000000000000000" pitchFamily="2" charset="2"/>
              <a:buChar char="q"/>
            </a:pPr>
            <a:r>
              <a:rPr lang="en-GB" sz="1200" dirty="0">
                <a:latin typeface="Verdana" panose="020B0604030504040204" pitchFamily="34" charset="0"/>
                <a:ea typeface="Verdana" panose="020B0604030504040204" pitchFamily="34" charset="0"/>
                <a:cs typeface="Verdana" panose="020B0604030504040204" pitchFamily="34" charset="0"/>
              </a:rPr>
              <a:t>Chef</a:t>
            </a:r>
          </a:p>
          <a:p>
            <a:pPr marL="285750" indent="-285750">
              <a:buFont typeface="Wingdings" panose="05000000000000000000" pitchFamily="2" charset="2"/>
              <a:buChar char="q"/>
            </a:pPr>
            <a:r>
              <a:rPr lang="en-GB" sz="1200" dirty="0">
                <a:latin typeface="Verdana" panose="020B0604030504040204" pitchFamily="34" charset="0"/>
                <a:ea typeface="Verdana" panose="020B0604030504040204" pitchFamily="34" charset="0"/>
                <a:cs typeface="Verdana" panose="020B0604030504040204" pitchFamily="34" charset="0"/>
              </a:rPr>
              <a:t>Sales Assistant</a:t>
            </a:r>
          </a:p>
          <a:p>
            <a:endParaRPr lang="en-GB" sz="1200" dirty="0">
              <a:latin typeface="Verdana" panose="020B0604030504040204" pitchFamily="34" charset="0"/>
              <a:ea typeface="Verdana" panose="020B0604030504040204" pitchFamily="34" charset="0"/>
              <a:cs typeface="Verdana" panose="020B0604030504040204" pitchFamily="34" charset="0"/>
            </a:endParaRPr>
          </a:p>
          <a:p>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dirty="0">
                <a:latin typeface="Verdana" panose="020B0604030504040204" pitchFamily="34" charset="0"/>
                <a:ea typeface="Verdana" panose="020B0604030504040204" pitchFamily="34" charset="0"/>
                <a:cs typeface="Verdana" panose="020B0604030504040204" pitchFamily="34" charset="0"/>
              </a:rPr>
              <a:t>4. Which of the two images shows a track suitable for high-speed trains? </a:t>
            </a:r>
          </a:p>
        </p:txBody>
      </p:sp>
      <p:pic>
        <p:nvPicPr>
          <p:cNvPr id="1026" name="Picture 2" descr="Railway Tracks, Travel, Rails">
            <a:extLst>
              <a:ext uri="{FF2B5EF4-FFF2-40B4-BE49-F238E27FC236}">
                <a16:creationId xmlns:a16="http://schemas.microsoft.com/office/drawing/2014/main" id="{19414897-44EB-426E-9469-00634759D2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495" y="5681338"/>
            <a:ext cx="2694991" cy="1803734"/>
          </a:xfrm>
          <a:prstGeom prst="roundRect">
            <a:avLst>
              <a:gd name="adj" fmla="val 8594"/>
            </a:avLst>
          </a:prstGeom>
          <a:solidFill>
            <a:srgbClr val="FFFFFF">
              <a:shade val="85000"/>
            </a:srgbClr>
          </a:solidFill>
          <a:ln>
            <a:noFill/>
          </a:ln>
          <a:effectLst/>
        </p:spPr>
      </p:pic>
      <p:pic>
        <p:nvPicPr>
          <p:cNvPr id="2" name="Picture 1">
            <a:extLst>
              <a:ext uri="{FF2B5EF4-FFF2-40B4-BE49-F238E27FC236}">
                <a16:creationId xmlns:a16="http://schemas.microsoft.com/office/drawing/2014/main" id="{B28FA8D5-C9FC-4B3B-AE57-3AB1F7506DC1}"/>
              </a:ext>
            </a:extLst>
          </p:cNvPr>
          <p:cNvPicPr>
            <a:picLocks noChangeAspect="1"/>
          </p:cNvPicPr>
          <p:nvPr/>
        </p:nvPicPr>
        <p:blipFill rotWithShape="1">
          <a:blip r:embed="rId6"/>
          <a:srcRect t="10924"/>
          <a:stretch/>
        </p:blipFill>
        <p:spPr>
          <a:xfrm>
            <a:off x="3463888" y="5674442"/>
            <a:ext cx="2699929" cy="1803734"/>
          </a:xfrm>
          <a:prstGeom prst="roundRect">
            <a:avLst>
              <a:gd name="adj" fmla="val 8594"/>
            </a:avLst>
          </a:prstGeom>
          <a:solidFill>
            <a:srgbClr val="FFFFFF">
              <a:shade val="85000"/>
            </a:srgbClr>
          </a:solidFill>
          <a:ln>
            <a:noFill/>
          </a:ln>
          <a:effectLst/>
        </p:spPr>
      </p:pic>
      <p:sp>
        <p:nvSpPr>
          <p:cNvPr id="3" name="TextBox 2">
            <a:extLst>
              <a:ext uri="{FF2B5EF4-FFF2-40B4-BE49-F238E27FC236}">
                <a16:creationId xmlns:a16="http://schemas.microsoft.com/office/drawing/2014/main" id="{C3DA6A5A-9E87-412F-BE0D-02E2E70ABCDC}"/>
              </a:ext>
            </a:extLst>
          </p:cNvPr>
          <p:cNvSpPr txBox="1"/>
          <p:nvPr/>
        </p:nvSpPr>
        <p:spPr>
          <a:xfrm>
            <a:off x="2837994" y="5521001"/>
            <a:ext cx="410746" cy="417095"/>
          </a:xfrm>
          <a:prstGeom prst="rect">
            <a:avLst/>
          </a:prstGeom>
          <a:solidFill>
            <a:schemeClr val="bg1"/>
          </a:solidFill>
          <a:ln>
            <a:solidFill>
              <a:schemeClr val="tx1"/>
            </a:solidFill>
          </a:ln>
        </p:spPr>
        <p:txBody>
          <a:bodyPr wrap="square" rtlCol="0">
            <a:spAutoFit/>
          </a:bodyPr>
          <a:lstStyle/>
          <a:p>
            <a:endParaRPr lang="en-GB" dirty="0"/>
          </a:p>
        </p:txBody>
      </p:sp>
      <p:sp>
        <p:nvSpPr>
          <p:cNvPr id="8" name="TextBox 7">
            <a:extLst>
              <a:ext uri="{FF2B5EF4-FFF2-40B4-BE49-F238E27FC236}">
                <a16:creationId xmlns:a16="http://schemas.microsoft.com/office/drawing/2014/main" id="{687FEFA8-AF2A-4D9E-8DCA-38504B297460}"/>
              </a:ext>
            </a:extLst>
          </p:cNvPr>
          <p:cNvSpPr txBox="1"/>
          <p:nvPr/>
        </p:nvSpPr>
        <p:spPr>
          <a:xfrm>
            <a:off x="5763971" y="5520207"/>
            <a:ext cx="410746" cy="417095"/>
          </a:xfrm>
          <a:prstGeom prst="rect">
            <a:avLst/>
          </a:prstGeom>
          <a:solidFill>
            <a:schemeClr val="bg1"/>
          </a:solidFill>
          <a:ln>
            <a:solidFill>
              <a:schemeClr val="tx1"/>
            </a:solidFill>
          </a:ln>
        </p:spPr>
        <p:txBody>
          <a:bodyPr wrap="square" rtlCol="0">
            <a:spAutoFit/>
          </a:bodyPr>
          <a:lstStyle/>
          <a:p>
            <a:endParaRPr lang="en-GB" dirty="0"/>
          </a:p>
        </p:txBody>
      </p:sp>
      <p:sp>
        <p:nvSpPr>
          <p:cNvPr id="5" name="Oval 4">
            <a:extLst>
              <a:ext uri="{FF2B5EF4-FFF2-40B4-BE49-F238E27FC236}">
                <a16:creationId xmlns:a16="http://schemas.microsoft.com/office/drawing/2014/main" id="{36F60F70-099C-4042-84EF-F99F6BDAE1BA}"/>
              </a:ext>
            </a:extLst>
          </p:cNvPr>
          <p:cNvSpPr/>
          <p:nvPr/>
        </p:nvSpPr>
        <p:spPr>
          <a:xfrm>
            <a:off x="4609074" y="1130354"/>
            <a:ext cx="1746224" cy="13335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233369"/>
                </a:solidFill>
                <a:latin typeface="Verdana" panose="020B0604030504040204" pitchFamily="34" charset="0"/>
                <a:ea typeface="Verdana" panose="020B0604030504040204" pitchFamily="34" charset="0"/>
                <a:cs typeface="Verdana" panose="020B0604030504040204" pitchFamily="34" charset="0"/>
              </a:rPr>
              <a:t>5</a:t>
            </a:r>
          </a:p>
          <a:p>
            <a:pPr algn="ctr"/>
            <a:r>
              <a:rPr lang="en-GB" sz="2000" b="1" dirty="0">
                <a:solidFill>
                  <a:srgbClr val="233369"/>
                </a:solidFill>
                <a:latin typeface="Verdana" panose="020B0604030504040204" pitchFamily="34" charset="0"/>
                <a:ea typeface="Verdana" panose="020B0604030504040204" pitchFamily="34" charset="0"/>
                <a:cs typeface="Verdana" panose="020B0604030504040204" pitchFamily="34" charset="0"/>
              </a:rPr>
              <a:t>points</a:t>
            </a:r>
          </a:p>
        </p:txBody>
      </p:sp>
      <p:grpSp>
        <p:nvGrpSpPr>
          <p:cNvPr id="22" name="Group 21">
            <a:extLst>
              <a:ext uri="{FF2B5EF4-FFF2-40B4-BE49-F238E27FC236}">
                <a16:creationId xmlns:a16="http://schemas.microsoft.com/office/drawing/2014/main" id="{FF0C319C-2F7D-88DF-91D4-D03519777AA6}"/>
              </a:ext>
            </a:extLst>
          </p:cNvPr>
          <p:cNvGrpSpPr/>
          <p:nvPr/>
        </p:nvGrpSpPr>
        <p:grpSpPr>
          <a:xfrm>
            <a:off x="-9525" y="249368"/>
            <a:ext cx="6008914" cy="617112"/>
            <a:chOff x="0" y="1871188"/>
            <a:chExt cx="6008914" cy="617112"/>
          </a:xfrm>
        </p:grpSpPr>
        <p:sp>
          <p:nvSpPr>
            <p:cNvPr id="23" name="Rectangle: Rounded Corners 22">
              <a:extLst>
                <a:ext uri="{FF2B5EF4-FFF2-40B4-BE49-F238E27FC236}">
                  <a16:creationId xmlns:a16="http://schemas.microsoft.com/office/drawing/2014/main" id="{466C5B1A-6E81-AD84-E6B6-AFCDD3750629}"/>
                </a:ext>
              </a:extLst>
            </p:cNvPr>
            <p:cNvSpPr/>
            <p:nvPr/>
          </p:nvSpPr>
          <p:spPr>
            <a:xfrm>
              <a:off x="0" y="1871188"/>
              <a:ext cx="6008914" cy="617112"/>
            </a:xfrm>
            <a:prstGeom prst="roundRect">
              <a:avLst/>
            </a:prstGeom>
            <a:solidFill>
              <a:srgbClr val="2333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descr="A white and black flag&#10;&#10;Description automatically generated with medium confidence">
              <a:extLst>
                <a:ext uri="{FF2B5EF4-FFF2-40B4-BE49-F238E27FC236}">
                  <a16:creationId xmlns:a16="http://schemas.microsoft.com/office/drawing/2014/main" id="{74529DAB-9389-E956-EEA1-B7AEC84F6C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885" y="2008004"/>
              <a:ext cx="886360" cy="325618"/>
            </a:xfrm>
            <a:prstGeom prst="rect">
              <a:avLst/>
            </a:prstGeom>
          </p:spPr>
        </p:pic>
        <p:sp>
          <p:nvSpPr>
            <p:cNvPr id="25" name="TextBox 24">
              <a:extLst>
                <a:ext uri="{FF2B5EF4-FFF2-40B4-BE49-F238E27FC236}">
                  <a16:creationId xmlns:a16="http://schemas.microsoft.com/office/drawing/2014/main" id="{3BE37AA9-700C-FF01-B82E-F741BCB7ECD8}"/>
                </a:ext>
              </a:extLst>
            </p:cNvPr>
            <p:cNvSpPr txBox="1"/>
            <p:nvPr/>
          </p:nvSpPr>
          <p:spPr>
            <a:xfrm>
              <a:off x="1441284" y="1983365"/>
              <a:ext cx="4474323" cy="338554"/>
            </a:xfrm>
            <a:prstGeom prst="rect">
              <a:avLst/>
            </a:prstGeom>
            <a:noFill/>
          </p:spPr>
          <p:txBody>
            <a:bodyPr wrap="square" rtlCol="0">
              <a:spAutoFit/>
            </a:bodyPr>
            <a:lstStyle/>
            <a:p>
              <a:r>
                <a:rPr lang="en-GB" sz="1600" b="1" dirty="0">
                  <a:solidFill>
                    <a:schemeClr val="bg1"/>
                  </a:solidFill>
                  <a:latin typeface="Verdana" panose="020B0604030504040204" pitchFamily="34" charset="0"/>
                  <a:ea typeface="Verdana" panose="020B0604030504040204" pitchFamily="34" charset="0"/>
                  <a:cs typeface="Verdana" panose="020B0604030504040204" pitchFamily="34" charset="0"/>
                </a:rPr>
                <a:t>Career Hunt Challenge</a:t>
              </a:r>
            </a:p>
          </p:txBody>
        </p:sp>
      </p:grpSp>
      <p:pic>
        <p:nvPicPr>
          <p:cNvPr id="26" name="Picture 25" descr="A picture containing icon&#10;&#10;Description automatically generated">
            <a:extLst>
              <a:ext uri="{FF2B5EF4-FFF2-40B4-BE49-F238E27FC236}">
                <a16:creationId xmlns:a16="http://schemas.microsoft.com/office/drawing/2014/main" id="{B81CE2C7-8BF4-A891-72A7-895787A1FE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8929748"/>
            <a:ext cx="3746000" cy="957074"/>
          </a:xfrm>
          <a:prstGeom prst="rect">
            <a:avLst/>
          </a:prstGeom>
        </p:spPr>
      </p:pic>
    </p:spTree>
    <p:custDataLst>
      <p:tags r:id="rId1"/>
    </p:custDataLst>
    <p:extLst>
      <p:ext uri="{BB962C8B-B14F-4D97-AF65-F5344CB8AC3E}">
        <p14:creationId xmlns:p14="http://schemas.microsoft.com/office/powerpoint/2010/main" val="2594687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9AC7D9C-507E-2C28-A0D9-566A34A0F296}"/>
              </a:ext>
            </a:extLst>
          </p:cNvPr>
          <p:cNvGrpSpPr/>
          <p:nvPr/>
        </p:nvGrpSpPr>
        <p:grpSpPr>
          <a:xfrm>
            <a:off x="-1" y="0"/>
            <a:ext cx="6858002" cy="9906000"/>
            <a:chOff x="-1" y="0"/>
            <a:chExt cx="6858002" cy="9906000"/>
          </a:xfrm>
        </p:grpSpPr>
        <p:pic>
          <p:nvPicPr>
            <p:cNvPr id="11" name="Picture 10" descr="Background pattern&#10;&#10;Description automatically generated">
              <a:extLst>
                <a:ext uri="{FF2B5EF4-FFF2-40B4-BE49-F238E27FC236}">
                  <a16:creationId xmlns:a16="http://schemas.microsoft.com/office/drawing/2014/main" id="{2E29390F-720D-F103-019E-AE9CF7EEDA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12" name="Group 11">
              <a:extLst>
                <a:ext uri="{FF2B5EF4-FFF2-40B4-BE49-F238E27FC236}">
                  <a16:creationId xmlns:a16="http://schemas.microsoft.com/office/drawing/2014/main" id="{2E44C2E3-523E-B543-F192-F3F42BEC1D1B}"/>
                </a:ext>
              </a:extLst>
            </p:cNvPr>
            <p:cNvGrpSpPr/>
            <p:nvPr/>
          </p:nvGrpSpPr>
          <p:grpSpPr>
            <a:xfrm>
              <a:off x="342089" y="384550"/>
              <a:ext cx="6173821" cy="9136898"/>
              <a:chOff x="342089" y="346548"/>
              <a:chExt cx="6173821" cy="9136898"/>
            </a:xfrm>
          </p:grpSpPr>
          <p:sp>
            <p:nvSpPr>
              <p:cNvPr id="15" name="Rectangle: Rounded Corners 14">
                <a:extLst>
                  <a:ext uri="{FF2B5EF4-FFF2-40B4-BE49-F238E27FC236}">
                    <a16:creationId xmlns:a16="http://schemas.microsoft.com/office/drawing/2014/main" id="{2F900F39-E7EB-4903-4AA6-1D90A422D060}"/>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Rounded Corners 15">
                <a:extLst>
                  <a:ext uri="{FF2B5EF4-FFF2-40B4-BE49-F238E27FC236}">
                    <a16:creationId xmlns:a16="http://schemas.microsoft.com/office/drawing/2014/main" id="{13FDB3B7-60D8-F36A-4E58-0DD84E3D7A9F}"/>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Rounded Corners 16">
                <a:extLst>
                  <a:ext uri="{FF2B5EF4-FFF2-40B4-BE49-F238E27FC236}">
                    <a16:creationId xmlns:a16="http://schemas.microsoft.com/office/drawing/2014/main" id="{5CD4EB03-B255-69AE-7882-64E9CE4E9364}"/>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3" name="Picture 12" descr="Shape, circle&#10;&#10;Description automatically generated">
              <a:extLst>
                <a:ext uri="{FF2B5EF4-FFF2-40B4-BE49-F238E27FC236}">
                  <a16:creationId xmlns:a16="http://schemas.microsoft.com/office/drawing/2014/main" id="{3A0753DF-2C53-450D-E508-26AE19CD4EF5}"/>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14" name="Picture 13" descr="Shape, circle&#10;&#10;Description automatically generated">
              <a:extLst>
                <a:ext uri="{FF2B5EF4-FFF2-40B4-BE49-F238E27FC236}">
                  <a16:creationId xmlns:a16="http://schemas.microsoft.com/office/drawing/2014/main" id="{A4E0CB29-F2BF-8462-6485-C0EBA3498F43}"/>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grpSp>
        <p:nvGrpSpPr>
          <p:cNvPr id="18" name="Group 17">
            <a:extLst>
              <a:ext uri="{FF2B5EF4-FFF2-40B4-BE49-F238E27FC236}">
                <a16:creationId xmlns:a16="http://schemas.microsoft.com/office/drawing/2014/main" id="{D2791AFE-869E-A838-6C05-5231FDD7047F}"/>
              </a:ext>
            </a:extLst>
          </p:cNvPr>
          <p:cNvGrpSpPr/>
          <p:nvPr/>
        </p:nvGrpSpPr>
        <p:grpSpPr>
          <a:xfrm>
            <a:off x="-9525" y="249368"/>
            <a:ext cx="6008914" cy="617112"/>
            <a:chOff x="0" y="1871188"/>
            <a:chExt cx="6008914" cy="617112"/>
          </a:xfrm>
        </p:grpSpPr>
        <p:sp>
          <p:nvSpPr>
            <p:cNvPr id="19" name="Rectangle: Rounded Corners 18">
              <a:extLst>
                <a:ext uri="{FF2B5EF4-FFF2-40B4-BE49-F238E27FC236}">
                  <a16:creationId xmlns:a16="http://schemas.microsoft.com/office/drawing/2014/main" id="{91B64A06-E3CD-D8ED-FE60-ED1E27D3BC0B}"/>
                </a:ext>
              </a:extLst>
            </p:cNvPr>
            <p:cNvSpPr/>
            <p:nvPr/>
          </p:nvSpPr>
          <p:spPr>
            <a:xfrm>
              <a:off x="0" y="1871188"/>
              <a:ext cx="6008914" cy="617112"/>
            </a:xfrm>
            <a:prstGeom prst="roundRect">
              <a:avLst/>
            </a:prstGeom>
            <a:solidFill>
              <a:srgbClr val="2333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A white and black flag&#10;&#10;Description automatically generated with medium confidence">
              <a:extLst>
                <a:ext uri="{FF2B5EF4-FFF2-40B4-BE49-F238E27FC236}">
                  <a16:creationId xmlns:a16="http://schemas.microsoft.com/office/drawing/2014/main" id="{DD9221D6-EDED-13C1-B4AB-FCC451997B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885" y="2008004"/>
              <a:ext cx="886360" cy="325618"/>
            </a:xfrm>
            <a:prstGeom prst="rect">
              <a:avLst/>
            </a:prstGeom>
          </p:spPr>
        </p:pic>
        <p:sp>
          <p:nvSpPr>
            <p:cNvPr id="21" name="TextBox 20">
              <a:extLst>
                <a:ext uri="{FF2B5EF4-FFF2-40B4-BE49-F238E27FC236}">
                  <a16:creationId xmlns:a16="http://schemas.microsoft.com/office/drawing/2014/main" id="{DAC796D1-1CB9-B596-65E7-17D961026270}"/>
                </a:ext>
              </a:extLst>
            </p:cNvPr>
            <p:cNvSpPr txBox="1"/>
            <p:nvPr/>
          </p:nvSpPr>
          <p:spPr>
            <a:xfrm>
              <a:off x="1441284" y="1983365"/>
              <a:ext cx="4474323" cy="338554"/>
            </a:xfrm>
            <a:prstGeom prst="rect">
              <a:avLst/>
            </a:prstGeom>
            <a:noFill/>
          </p:spPr>
          <p:txBody>
            <a:bodyPr wrap="square" rtlCol="0">
              <a:spAutoFit/>
            </a:bodyPr>
            <a:lstStyle/>
            <a:p>
              <a:r>
                <a:rPr lang="en-GB" sz="1600" b="1" dirty="0">
                  <a:solidFill>
                    <a:schemeClr val="bg1"/>
                  </a:solidFill>
                  <a:latin typeface="Verdana" panose="020B0604030504040204" pitchFamily="34" charset="0"/>
                  <a:ea typeface="Verdana" panose="020B0604030504040204" pitchFamily="34" charset="0"/>
                  <a:cs typeface="Verdana" panose="020B0604030504040204" pitchFamily="34" charset="0"/>
                </a:rPr>
                <a:t>Career Hunt Challenge</a:t>
              </a:r>
            </a:p>
          </p:txBody>
        </p:sp>
      </p:grpSp>
      <p:graphicFrame>
        <p:nvGraphicFramePr>
          <p:cNvPr id="2" name="Table 2">
            <a:extLst>
              <a:ext uri="{FF2B5EF4-FFF2-40B4-BE49-F238E27FC236}">
                <a16:creationId xmlns:a16="http://schemas.microsoft.com/office/drawing/2014/main" id="{1AC2F687-8910-4963-A490-709B2F9C125F}"/>
              </a:ext>
            </a:extLst>
          </p:cNvPr>
          <p:cNvGraphicFramePr>
            <a:graphicFrameLocks noGrp="1"/>
          </p:cNvGraphicFramePr>
          <p:nvPr>
            <p:extLst>
              <p:ext uri="{D42A27DB-BD31-4B8C-83A1-F6EECF244321}">
                <p14:modId xmlns:p14="http://schemas.microsoft.com/office/powerpoint/2010/main" val="519152246"/>
              </p:ext>
            </p:extLst>
          </p:nvPr>
        </p:nvGraphicFramePr>
        <p:xfrm>
          <a:off x="447763" y="5326841"/>
          <a:ext cx="5962472" cy="3641903"/>
        </p:xfrm>
        <a:graphic>
          <a:graphicData uri="http://schemas.openxmlformats.org/drawingml/2006/table">
            <a:tbl>
              <a:tblPr firstRow="1" bandRow="1">
                <a:tableStyleId>{5C22544A-7EE6-4342-B048-85BDC9FD1C3A}</a:tableStyleId>
              </a:tblPr>
              <a:tblGrid>
                <a:gridCol w="2981236">
                  <a:extLst>
                    <a:ext uri="{9D8B030D-6E8A-4147-A177-3AD203B41FA5}">
                      <a16:colId xmlns:a16="http://schemas.microsoft.com/office/drawing/2014/main" val="3568861183"/>
                    </a:ext>
                  </a:extLst>
                </a:gridCol>
                <a:gridCol w="2981236">
                  <a:extLst>
                    <a:ext uri="{9D8B030D-6E8A-4147-A177-3AD203B41FA5}">
                      <a16:colId xmlns:a16="http://schemas.microsoft.com/office/drawing/2014/main" val="28553733"/>
                    </a:ext>
                  </a:extLst>
                </a:gridCol>
              </a:tblGrid>
              <a:tr h="380177">
                <a:tc>
                  <a:txBody>
                    <a:bodyPr/>
                    <a:lstStyle/>
                    <a:p>
                      <a:r>
                        <a:rPr lang="en-GB" sz="1100" dirty="0">
                          <a:latin typeface="Verdana" panose="020B0604030504040204" pitchFamily="34" charset="0"/>
                          <a:ea typeface="Verdana" panose="020B0604030504040204" pitchFamily="34" charset="0"/>
                          <a:cs typeface="Verdana" panose="020B0604030504040204" pitchFamily="34" charset="0"/>
                        </a:rPr>
                        <a:t>Strength – what are you good at?</a:t>
                      </a:r>
                    </a:p>
                  </a:txBody>
                  <a:tcPr marL="87523" marR="87523" marT="43761" marB="43761">
                    <a:solidFill>
                      <a:srgbClr val="233369"/>
                    </a:solidFill>
                  </a:tcPr>
                </a:tc>
                <a:tc>
                  <a:txBody>
                    <a:bodyPr/>
                    <a:lstStyle/>
                    <a:p>
                      <a:r>
                        <a:rPr lang="en-GB" sz="1100" dirty="0">
                          <a:latin typeface="Verdana" panose="020B0604030504040204" pitchFamily="34" charset="0"/>
                          <a:ea typeface="Verdana" panose="020B0604030504040204" pitchFamily="34" charset="0"/>
                          <a:cs typeface="Verdana" panose="020B0604030504040204" pitchFamily="34" charset="0"/>
                        </a:rPr>
                        <a:t>Weakness – What could you improve?</a:t>
                      </a:r>
                    </a:p>
                  </a:txBody>
                  <a:tcPr marL="87523" marR="87523" marT="43761" marB="43761">
                    <a:solidFill>
                      <a:srgbClr val="233369"/>
                    </a:solidFill>
                  </a:tcPr>
                </a:tc>
                <a:extLst>
                  <a:ext uri="{0D108BD9-81ED-4DB2-BD59-A6C34878D82A}">
                    <a16:rowId xmlns:a16="http://schemas.microsoft.com/office/drawing/2014/main" val="1905436962"/>
                  </a:ext>
                </a:extLst>
              </a:tr>
              <a:tr h="1360090">
                <a:tc>
                  <a:txBody>
                    <a:bodyPr/>
                    <a:lstStyle/>
                    <a:p>
                      <a:endParaRPr lang="en-GB" sz="1100" dirty="0">
                        <a:latin typeface="Verdana" panose="020B0604030504040204" pitchFamily="34" charset="0"/>
                        <a:ea typeface="Verdana" panose="020B0604030504040204" pitchFamily="34" charset="0"/>
                        <a:cs typeface="Verdana" panose="020B0604030504040204" pitchFamily="34" charset="0"/>
                      </a:endParaRPr>
                    </a:p>
                  </a:txBody>
                  <a:tcPr marL="87523" marR="87523" marT="43761" marB="43761"/>
                </a:tc>
                <a:tc>
                  <a:txBody>
                    <a:bodyPr/>
                    <a:lstStyle/>
                    <a:p>
                      <a:endParaRPr lang="en-GB" sz="1100" dirty="0">
                        <a:latin typeface="Verdana" panose="020B0604030504040204" pitchFamily="34" charset="0"/>
                        <a:ea typeface="Verdana" panose="020B0604030504040204" pitchFamily="34" charset="0"/>
                        <a:cs typeface="Verdana" panose="020B0604030504040204" pitchFamily="34" charset="0"/>
                      </a:endParaRPr>
                    </a:p>
                  </a:txBody>
                  <a:tcPr marL="87523" marR="87523" marT="43761" marB="43761"/>
                </a:tc>
                <a:extLst>
                  <a:ext uri="{0D108BD9-81ED-4DB2-BD59-A6C34878D82A}">
                    <a16:rowId xmlns:a16="http://schemas.microsoft.com/office/drawing/2014/main" val="355192354"/>
                  </a:ext>
                </a:extLst>
              </a:tr>
              <a:tr h="481374">
                <a:tc>
                  <a:txBody>
                    <a:bodyPr/>
                    <a:lstStyle/>
                    <a:p>
                      <a:r>
                        <a:rPr lang="en-GB" sz="1100" b="1" dirty="0">
                          <a:solidFill>
                            <a:schemeClr val="bg1"/>
                          </a:solidFill>
                          <a:latin typeface="Verdana" panose="020B0604030504040204" pitchFamily="34" charset="0"/>
                          <a:ea typeface="Verdana" panose="020B0604030504040204" pitchFamily="34" charset="0"/>
                          <a:cs typeface="Verdana" panose="020B0604030504040204" pitchFamily="34" charset="0"/>
                        </a:rPr>
                        <a:t>Opportunity – what could help you improve?</a:t>
                      </a:r>
                    </a:p>
                  </a:txBody>
                  <a:tcPr marL="87523" marR="87523" marT="43761" marB="43761">
                    <a:solidFill>
                      <a:srgbClr val="233369"/>
                    </a:solidFill>
                  </a:tcPr>
                </a:tc>
                <a:tc>
                  <a:txBody>
                    <a:bodyPr/>
                    <a:lstStyle/>
                    <a:p>
                      <a:r>
                        <a:rPr lang="en-GB" sz="1100" b="1" dirty="0">
                          <a:solidFill>
                            <a:schemeClr val="bg1"/>
                          </a:solidFill>
                          <a:latin typeface="Verdana" panose="020B0604030504040204" pitchFamily="34" charset="0"/>
                          <a:ea typeface="Verdana" panose="020B0604030504040204" pitchFamily="34" charset="0"/>
                          <a:cs typeface="Verdana" panose="020B0604030504040204" pitchFamily="34" charset="0"/>
                        </a:rPr>
                        <a:t>Threat – What would stop you from reaching your goal?</a:t>
                      </a:r>
                    </a:p>
                  </a:txBody>
                  <a:tcPr marL="87523" marR="87523" marT="43761" marB="43761">
                    <a:solidFill>
                      <a:srgbClr val="233369"/>
                    </a:solidFill>
                  </a:tcPr>
                </a:tc>
                <a:extLst>
                  <a:ext uri="{0D108BD9-81ED-4DB2-BD59-A6C34878D82A}">
                    <a16:rowId xmlns:a16="http://schemas.microsoft.com/office/drawing/2014/main" val="4219431265"/>
                  </a:ext>
                </a:extLst>
              </a:tr>
              <a:tr h="1377637">
                <a:tc>
                  <a:txBody>
                    <a:bodyPr/>
                    <a:lstStyle/>
                    <a:p>
                      <a:endParaRPr lang="en-GB" sz="1100" dirty="0">
                        <a:latin typeface="Verdana" panose="020B0604030504040204" pitchFamily="34" charset="0"/>
                        <a:ea typeface="Verdana" panose="020B0604030504040204" pitchFamily="34" charset="0"/>
                        <a:cs typeface="Verdana" panose="020B0604030504040204" pitchFamily="34" charset="0"/>
                      </a:endParaRPr>
                    </a:p>
                  </a:txBody>
                  <a:tcPr marL="87523" marR="87523" marT="43761" marB="43761"/>
                </a:tc>
                <a:tc>
                  <a:txBody>
                    <a:bodyPr/>
                    <a:lstStyle/>
                    <a:p>
                      <a:endParaRPr lang="en-GB" sz="1100" dirty="0">
                        <a:latin typeface="Verdana" panose="020B0604030504040204" pitchFamily="34" charset="0"/>
                        <a:ea typeface="Verdana" panose="020B0604030504040204" pitchFamily="34" charset="0"/>
                        <a:cs typeface="Verdana" panose="020B0604030504040204" pitchFamily="34" charset="0"/>
                      </a:endParaRPr>
                    </a:p>
                  </a:txBody>
                  <a:tcPr marL="87523" marR="87523" marT="43761" marB="43761"/>
                </a:tc>
                <a:extLst>
                  <a:ext uri="{0D108BD9-81ED-4DB2-BD59-A6C34878D82A}">
                    <a16:rowId xmlns:a16="http://schemas.microsoft.com/office/drawing/2014/main" val="706813728"/>
                  </a:ext>
                </a:extLst>
              </a:tr>
            </a:tbl>
          </a:graphicData>
        </a:graphic>
      </p:graphicFrame>
      <p:sp>
        <p:nvSpPr>
          <p:cNvPr id="5" name="Oval 4">
            <a:extLst>
              <a:ext uri="{FF2B5EF4-FFF2-40B4-BE49-F238E27FC236}">
                <a16:creationId xmlns:a16="http://schemas.microsoft.com/office/drawing/2014/main" id="{36F60F70-099C-4042-84EF-F99F6BDAE1BA}"/>
              </a:ext>
            </a:extLst>
          </p:cNvPr>
          <p:cNvSpPr/>
          <p:nvPr/>
        </p:nvSpPr>
        <p:spPr>
          <a:xfrm>
            <a:off x="5203623" y="248935"/>
            <a:ext cx="1663902" cy="137027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233369"/>
                </a:solidFill>
                <a:latin typeface="Verdana" panose="020B0604030504040204" pitchFamily="34" charset="0"/>
                <a:ea typeface="Verdana" panose="020B0604030504040204" pitchFamily="34" charset="0"/>
                <a:cs typeface="Verdana" panose="020B0604030504040204" pitchFamily="34" charset="0"/>
              </a:rPr>
              <a:t>10</a:t>
            </a:r>
          </a:p>
          <a:p>
            <a:pPr algn="ctr"/>
            <a:r>
              <a:rPr lang="en-GB" sz="2000" b="1" dirty="0">
                <a:solidFill>
                  <a:srgbClr val="233369"/>
                </a:solidFill>
                <a:latin typeface="Verdana" panose="020B0604030504040204" pitchFamily="34" charset="0"/>
                <a:ea typeface="Verdana" panose="020B0604030504040204" pitchFamily="34" charset="0"/>
                <a:cs typeface="Verdana" panose="020B0604030504040204" pitchFamily="34" charset="0"/>
              </a:rPr>
              <a:t>points</a:t>
            </a:r>
          </a:p>
        </p:txBody>
      </p:sp>
      <p:sp>
        <p:nvSpPr>
          <p:cNvPr id="6" name="TextBox 5">
            <a:extLst>
              <a:ext uri="{FF2B5EF4-FFF2-40B4-BE49-F238E27FC236}">
                <a16:creationId xmlns:a16="http://schemas.microsoft.com/office/drawing/2014/main" id="{C24C0CB6-BD24-4759-AE34-FB832B7EAEAD}"/>
              </a:ext>
            </a:extLst>
          </p:cNvPr>
          <p:cNvSpPr txBox="1"/>
          <p:nvPr/>
        </p:nvSpPr>
        <p:spPr>
          <a:xfrm>
            <a:off x="509233" y="1001662"/>
            <a:ext cx="5762980" cy="3847207"/>
          </a:xfrm>
          <a:prstGeom prst="rect">
            <a:avLst/>
          </a:prstGeom>
          <a:noFill/>
        </p:spPr>
        <p:txBody>
          <a:bodyPr wrap="square" rtlCol="0">
            <a:spAutoFit/>
          </a:bodyPr>
          <a:lstStyle/>
          <a:p>
            <a:pPr marL="342900" indent="-342900">
              <a:buFont typeface="+mj-lt"/>
              <a:buAutoNum type="arabicPeriod" startAt="5"/>
            </a:pPr>
            <a:r>
              <a:rPr lang="en-GB" sz="1200" dirty="0">
                <a:latin typeface="Verdana" panose="020B0604030504040204" pitchFamily="34" charset="0"/>
                <a:ea typeface="Verdana" panose="020B0604030504040204" pitchFamily="34" charset="0"/>
                <a:cs typeface="Verdana" panose="020B0604030504040204" pitchFamily="34" charset="0"/>
              </a:rPr>
              <a:t>Crack the codes:</a:t>
            </a:r>
          </a:p>
          <a:p>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vjgtg</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ctg</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ocpa</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ectggtu</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nkpmgf</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ykvj</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vjg</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tckn</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Kpfwuvta</a:t>
            </a:r>
            <a:r>
              <a:rPr lang="en-GB" sz="1200" dirty="0">
                <a:solidFill>
                  <a:srgbClr val="212529"/>
                </a:solidFill>
                <a:latin typeface="Verdana" panose="020B0604030504040204" pitchFamily="34" charset="0"/>
                <a:ea typeface="Verdana" panose="020B0604030504040204" pitchFamily="34" charset="0"/>
                <a:cs typeface="Verdana" panose="020B0604030504040204" pitchFamily="34" charset="0"/>
              </a:rPr>
              <a:t>.</a:t>
            </a:r>
            <a:endPar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endParaRPr>
          </a:p>
          <a:p>
            <a:r>
              <a:rPr lang="en-GB" sz="1200" dirty="0">
                <a:solidFill>
                  <a:srgbClr val="FF0000"/>
                </a:solidFill>
                <a:latin typeface="Verdana" panose="020B0604030504040204" pitchFamily="34" charset="0"/>
                <a:ea typeface="Verdana" panose="020B0604030504040204" pitchFamily="34" charset="0"/>
                <a:cs typeface="Verdana" panose="020B0604030504040204" pitchFamily="34" charset="0"/>
              </a:rPr>
              <a:t>THE</a:t>
            </a:r>
          </a:p>
          <a:p>
            <a:endParaRPr lang="en-GB" sz="1200" dirty="0">
              <a:solidFill>
                <a:srgbClr val="212529"/>
              </a:solidFill>
              <a:latin typeface="Verdana" panose="020B0604030504040204" pitchFamily="34" charset="0"/>
              <a:ea typeface="Verdana" panose="020B0604030504040204" pitchFamily="34" charset="0"/>
              <a:cs typeface="Verdana" panose="020B0604030504040204" pitchFamily="34" charset="0"/>
            </a:endParaRPr>
          </a:p>
          <a:p>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eqnl</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dmfhmddqr</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sn</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cqhudqr</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bnnjr</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sn</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bkdzmdqr</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zmc</a:t>
            </a:r>
            <a:endPar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endParaRPr>
          </a:p>
          <a:p>
            <a:r>
              <a:rPr lang="en-GB" sz="1200" dirty="0">
                <a:solidFill>
                  <a:srgbClr val="FF0000"/>
                </a:solidFill>
                <a:latin typeface="Verdana" panose="020B0604030504040204" pitchFamily="34" charset="0"/>
                <a:ea typeface="Verdana" panose="020B0604030504040204" pitchFamily="34" charset="0"/>
                <a:cs typeface="Verdana" panose="020B0604030504040204" pitchFamily="34" charset="0"/>
              </a:rPr>
              <a:t>FROM</a:t>
            </a:r>
          </a:p>
          <a:p>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zbbntmszmsr</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sn</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dbnknfhrsr</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a:t>
            </a:r>
          </a:p>
          <a:p>
            <a:endParaRPr lang="en-GB" sz="1200" dirty="0">
              <a:solidFill>
                <a:srgbClr val="212529"/>
              </a:solidFill>
              <a:latin typeface="Verdana" panose="020B0604030504040204" pitchFamily="34" charset="0"/>
              <a:ea typeface="Verdana" panose="020B0604030504040204" pitchFamily="34" charset="0"/>
              <a:cs typeface="Verdana" panose="020B0604030504040204" pitchFamily="34" charset="0"/>
            </a:endParaRPr>
          </a:p>
          <a:p>
            <a:endParaRPr lang="en-GB" sz="1200" dirty="0">
              <a:solidFill>
                <a:srgbClr val="212529"/>
              </a:solidFill>
              <a:latin typeface="Verdana" panose="020B0604030504040204" pitchFamily="34" charset="0"/>
              <a:ea typeface="Verdana" panose="020B0604030504040204" pitchFamily="34" charset="0"/>
              <a:cs typeface="Verdana" panose="020B0604030504040204" pitchFamily="34" charset="0"/>
            </a:endParaRPr>
          </a:p>
          <a:p>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Wkhuh'v</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vrphwklqj</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iru</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a:t>
            </a:r>
            <a:r>
              <a:rPr lang="en-GB" sz="1200" b="0" i="0" dirty="0" err="1">
                <a:solidFill>
                  <a:srgbClr val="212529"/>
                </a:solidFill>
                <a:effectLst/>
                <a:latin typeface="Verdana" panose="020B0604030504040204" pitchFamily="34" charset="0"/>
                <a:ea typeface="Verdana" panose="020B0604030504040204" pitchFamily="34" charset="0"/>
                <a:cs typeface="Verdana" panose="020B0604030504040204" pitchFamily="34" charset="0"/>
              </a:rPr>
              <a:t>hyhubrqh</a:t>
            </a:r>
            <a:r>
              <a:rPr lang="en-GB" sz="12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a:t>
            </a:r>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dirty="0">
                <a:solidFill>
                  <a:srgbClr val="FF0000"/>
                </a:solidFill>
                <a:latin typeface="Verdana" panose="020B0604030504040204" pitchFamily="34" charset="0"/>
                <a:ea typeface="Verdana" panose="020B0604030504040204" pitchFamily="34" charset="0"/>
                <a:cs typeface="Verdana" panose="020B0604030504040204" pitchFamily="34" charset="0"/>
              </a:rPr>
              <a:t>THE</a:t>
            </a:r>
          </a:p>
          <a:p>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dirty="0">
                <a:latin typeface="Verdana" panose="020B0604030504040204" pitchFamily="34" charset="0"/>
                <a:ea typeface="Verdana" panose="020B0604030504040204" pitchFamily="34" charset="0"/>
                <a:cs typeface="Verdana" panose="020B0604030504040204" pitchFamily="34" charset="0"/>
              </a:rPr>
              <a:t>6. What is </a:t>
            </a:r>
            <a:r>
              <a:rPr lang="en-GB" sz="1200" dirty="0" err="1">
                <a:latin typeface="Verdana" panose="020B0604030504040204" pitchFamily="34" charset="0"/>
                <a:ea typeface="Verdana" panose="020B0604030504040204" pitchFamily="34" charset="0"/>
                <a:cs typeface="Verdana" panose="020B0604030504040204" pitchFamily="34" charset="0"/>
              </a:rPr>
              <a:t>Hydroflex</a:t>
            </a:r>
            <a:r>
              <a:rPr lang="en-GB" sz="1200" dirty="0">
                <a:latin typeface="Verdana" panose="020B0604030504040204" pitchFamily="34" charset="0"/>
                <a:ea typeface="Verdana" panose="020B0604030504040204" pitchFamily="34" charset="0"/>
                <a:cs typeface="Verdana" panose="020B0604030504040204" pitchFamily="34" charset="0"/>
              </a:rPr>
              <a:t> and how does it work? </a:t>
            </a:r>
            <a:r>
              <a:rPr lang="en-GB" sz="1200" i="1" dirty="0">
                <a:latin typeface="Verdana" panose="020B0604030504040204" pitchFamily="34" charset="0"/>
                <a:ea typeface="Verdana" panose="020B0604030504040204" pitchFamily="34" charset="0"/>
                <a:cs typeface="Verdana" panose="020B0604030504040204" pitchFamily="34" charset="0"/>
              </a:rPr>
              <a:t>Answer in full sentences</a:t>
            </a:r>
          </a:p>
          <a:p>
            <a:r>
              <a:rPr lang="en-GB" sz="1200" i="1" dirty="0">
                <a:latin typeface="Verdana" panose="020B0604030504040204" pitchFamily="34" charset="0"/>
                <a:ea typeface="Verdana" panose="020B0604030504040204" pitchFamily="34" charset="0"/>
                <a:cs typeface="Verdana" panose="020B0604030504040204" pitchFamily="34" charset="0"/>
              </a:rPr>
              <a:t>………………………………………………………………………………………………………………………………………………………………………………………………………………………………………………………………………………………………………………………………………………………</a:t>
            </a:r>
            <a:endParaRPr lang="en-GB" sz="1200" dirty="0">
              <a:latin typeface="Verdana" panose="020B0604030504040204" pitchFamily="34" charset="0"/>
              <a:ea typeface="Verdana" panose="020B0604030504040204" pitchFamily="34" charset="0"/>
              <a:cs typeface="Verdana" panose="020B0604030504040204" pitchFamily="34" charset="0"/>
            </a:endParaRPr>
          </a:p>
          <a:p>
            <a:endParaRPr lang="en-GB" sz="1200" dirty="0">
              <a:latin typeface="Verdana" panose="020B0604030504040204" pitchFamily="34" charset="0"/>
              <a:ea typeface="Verdana" panose="020B0604030504040204" pitchFamily="34" charset="0"/>
              <a:cs typeface="Verdana" panose="020B0604030504040204" pitchFamily="34" charset="0"/>
            </a:endParaRPr>
          </a:p>
          <a:p>
            <a:r>
              <a:rPr lang="en-GB" sz="1200" dirty="0">
                <a:latin typeface="Verdana" panose="020B0604030504040204" pitchFamily="34" charset="0"/>
                <a:ea typeface="Verdana" panose="020B0604030504040204" pitchFamily="34" charset="0"/>
                <a:cs typeface="Verdana" panose="020B0604030504040204" pitchFamily="34" charset="0"/>
              </a:rPr>
              <a:t>7.  Complete a team SWOT analysis</a:t>
            </a:r>
          </a:p>
          <a:p>
            <a:r>
              <a:rPr lang="en-GB" sz="1200" i="1" dirty="0">
                <a:latin typeface="Verdana" panose="020B0604030504040204" pitchFamily="34" charset="0"/>
                <a:ea typeface="Verdana" panose="020B0604030504040204" pitchFamily="34" charset="0"/>
                <a:cs typeface="Verdana" panose="020B0604030504040204" pitchFamily="34" charset="0"/>
              </a:rPr>
              <a:t>You must have 1 word for each member of your team in each box</a:t>
            </a:r>
          </a:p>
          <a:p>
            <a:endParaRPr lang="en-GB" sz="1600" i="1" dirty="0"/>
          </a:p>
        </p:txBody>
      </p:sp>
      <p:pic>
        <p:nvPicPr>
          <p:cNvPr id="4" name="Picture 3" descr="A picture containing icon&#10;&#10;Description automatically generated">
            <a:extLst>
              <a:ext uri="{FF2B5EF4-FFF2-40B4-BE49-F238E27FC236}">
                <a16:creationId xmlns:a16="http://schemas.microsoft.com/office/drawing/2014/main" id="{D915DB72-A212-10AF-8892-FBDFC8172C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8929748"/>
            <a:ext cx="3746000" cy="957074"/>
          </a:xfrm>
          <a:prstGeom prst="rect">
            <a:avLst/>
          </a:prstGeom>
        </p:spPr>
      </p:pic>
    </p:spTree>
    <p:custDataLst>
      <p:tags r:id="rId1"/>
    </p:custDataLst>
    <p:extLst>
      <p:ext uri="{BB962C8B-B14F-4D97-AF65-F5344CB8AC3E}">
        <p14:creationId xmlns:p14="http://schemas.microsoft.com/office/powerpoint/2010/main" val="2330345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F91F298-AAF2-37D1-EA59-20C81508ACBF}"/>
              </a:ext>
            </a:extLst>
          </p:cNvPr>
          <p:cNvGrpSpPr/>
          <p:nvPr/>
        </p:nvGrpSpPr>
        <p:grpSpPr>
          <a:xfrm>
            <a:off x="-1" y="0"/>
            <a:ext cx="6858002" cy="9906000"/>
            <a:chOff x="-1" y="0"/>
            <a:chExt cx="6858002" cy="9906000"/>
          </a:xfrm>
        </p:grpSpPr>
        <p:pic>
          <p:nvPicPr>
            <p:cNvPr id="7" name="Picture 6" descr="Background pattern&#10;&#10;Description automatically generated">
              <a:extLst>
                <a:ext uri="{FF2B5EF4-FFF2-40B4-BE49-F238E27FC236}">
                  <a16:creationId xmlns:a16="http://schemas.microsoft.com/office/drawing/2014/main" id="{D815445B-C2B0-99B1-3BEA-959A83FD3D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8" name="Group 7">
              <a:extLst>
                <a:ext uri="{FF2B5EF4-FFF2-40B4-BE49-F238E27FC236}">
                  <a16:creationId xmlns:a16="http://schemas.microsoft.com/office/drawing/2014/main" id="{639F1C3B-231F-2491-B1CA-1975BA733C91}"/>
                </a:ext>
              </a:extLst>
            </p:cNvPr>
            <p:cNvGrpSpPr/>
            <p:nvPr/>
          </p:nvGrpSpPr>
          <p:grpSpPr>
            <a:xfrm>
              <a:off x="342089" y="384550"/>
              <a:ext cx="6173821" cy="9136898"/>
              <a:chOff x="342089" y="346548"/>
              <a:chExt cx="6173821" cy="9136898"/>
            </a:xfrm>
          </p:grpSpPr>
          <p:sp>
            <p:nvSpPr>
              <p:cNvPr id="11" name="Rectangle: Rounded Corners 10">
                <a:extLst>
                  <a:ext uri="{FF2B5EF4-FFF2-40B4-BE49-F238E27FC236}">
                    <a16:creationId xmlns:a16="http://schemas.microsoft.com/office/drawing/2014/main" id="{BE73DA7B-9228-294D-B410-AFBFE064055D}"/>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Rounded Corners 11">
                <a:extLst>
                  <a:ext uri="{FF2B5EF4-FFF2-40B4-BE49-F238E27FC236}">
                    <a16:creationId xmlns:a16="http://schemas.microsoft.com/office/drawing/2014/main" id="{FB36C630-B8C7-618B-E00F-FBEBE03CC761}"/>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Rounded Corners 12">
                <a:extLst>
                  <a:ext uri="{FF2B5EF4-FFF2-40B4-BE49-F238E27FC236}">
                    <a16:creationId xmlns:a16="http://schemas.microsoft.com/office/drawing/2014/main" id="{201F9873-8D3C-99A4-2646-1BC24BF83572}"/>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9" name="Picture 8" descr="Shape, circle&#10;&#10;Description automatically generated">
              <a:extLst>
                <a:ext uri="{FF2B5EF4-FFF2-40B4-BE49-F238E27FC236}">
                  <a16:creationId xmlns:a16="http://schemas.microsoft.com/office/drawing/2014/main" id="{71A82492-075B-887B-2C21-014412975C2B}"/>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10" name="Picture 9" descr="Shape, circle&#10;&#10;Description automatically generated">
              <a:extLst>
                <a:ext uri="{FF2B5EF4-FFF2-40B4-BE49-F238E27FC236}">
                  <a16:creationId xmlns:a16="http://schemas.microsoft.com/office/drawing/2014/main" id="{87221DD3-B134-56CD-651A-C82EBC10D64F}"/>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sp>
        <p:nvSpPr>
          <p:cNvPr id="5" name="TextBox 4">
            <a:extLst>
              <a:ext uri="{FF2B5EF4-FFF2-40B4-BE49-F238E27FC236}">
                <a16:creationId xmlns:a16="http://schemas.microsoft.com/office/drawing/2014/main" id="{59EFB7B0-4FE5-441D-B1E4-1C080A911E5D}"/>
              </a:ext>
            </a:extLst>
          </p:cNvPr>
          <p:cNvSpPr txBox="1"/>
          <p:nvPr/>
        </p:nvSpPr>
        <p:spPr>
          <a:xfrm>
            <a:off x="628649" y="577767"/>
            <a:ext cx="6229350" cy="307777"/>
          </a:xfrm>
          <a:prstGeom prst="rect">
            <a:avLst/>
          </a:prstGeom>
          <a:noFill/>
        </p:spPr>
        <p:txBody>
          <a:bodyPr wrap="square" rtlCol="0">
            <a:spAutoFit/>
          </a:bodyPr>
          <a:lstStyle/>
          <a:p>
            <a:r>
              <a:rPr lang="en-GB" sz="1400" dirty="0">
                <a:latin typeface="Verdana" panose="020B0604030504040204" pitchFamily="34" charset="0"/>
                <a:ea typeface="Verdana" panose="020B0604030504040204" pitchFamily="34" charset="0"/>
                <a:cs typeface="Verdana" panose="020B0604030504040204" pitchFamily="34" charset="0"/>
              </a:rPr>
              <a:t>8. Design a pattern for the fabric of a train seat  </a:t>
            </a:r>
          </a:p>
        </p:txBody>
      </p:sp>
      <p:pic>
        <p:nvPicPr>
          <p:cNvPr id="14" name="Picture 13" descr="A picture containing icon&#10;&#10;Description automatically generated">
            <a:extLst>
              <a:ext uri="{FF2B5EF4-FFF2-40B4-BE49-F238E27FC236}">
                <a16:creationId xmlns:a16="http://schemas.microsoft.com/office/drawing/2014/main" id="{2BC727F5-3273-5D5E-8784-CC688031C9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929748"/>
            <a:ext cx="3746000" cy="957074"/>
          </a:xfrm>
          <a:prstGeom prst="rect">
            <a:avLst/>
          </a:prstGeom>
        </p:spPr>
      </p:pic>
    </p:spTree>
    <p:custDataLst>
      <p:tags r:id="rId1"/>
    </p:custDataLst>
    <p:extLst>
      <p:ext uri="{BB962C8B-B14F-4D97-AF65-F5344CB8AC3E}">
        <p14:creationId xmlns:p14="http://schemas.microsoft.com/office/powerpoint/2010/main" val="1259842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57EF58E-E8CE-6738-4201-05365BDF1F2F}"/>
              </a:ext>
            </a:extLst>
          </p:cNvPr>
          <p:cNvGrpSpPr/>
          <p:nvPr/>
        </p:nvGrpSpPr>
        <p:grpSpPr>
          <a:xfrm>
            <a:off x="-1" y="0"/>
            <a:ext cx="6858002" cy="9906000"/>
            <a:chOff x="-1" y="0"/>
            <a:chExt cx="6858002" cy="9906000"/>
          </a:xfrm>
        </p:grpSpPr>
        <p:pic>
          <p:nvPicPr>
            <p:cNvPr id="11" name="Picture 10" descr="Background pattern&#10;&#10;Description automatically generated">
              <a:extLst>
                <a:ext uri="{FF2B5EF4-FFF2-40B4-BE49-F238E27FC236}">
                  <a16:creationId xmlns:a16="http://schemas.microsoft.com/office/drawing/2014/main" id="{7A548084-478E-1355-3BA8-CB80A5DCF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12" name="Group 11">
              <a:extLst>
                <a:ext uri="{FF2B5EF4-FFF2-40B4-BE49-F238E27FC236}">
                  <a16:creationId xmlns:a16="http://schemas.microsoft.com/office/drawing/2014/main" id="{2279ED88-DB9A-5D5E-F32C-E248B39E6312}"/>
                </a:ext>
              </a:extLst>
            </p:cNvPr>
            <p:cNvGrpSpPr/>
            <p:nvPr/>
          </p:nvGrpSpPr>
          <p:grpSpPr>
            <a:xfrm>
              <a:off x="342089" y="384550"/>
              <a:ext cx="6173821" cy="9136898"/>
              <a:chOff x="342089" y="346548"/>
              <a:chExt cx="6173821" cy="9136898"/>
            </a:xfrm>
          </p:grpSpPr>
          <p:sp>
            <p:nvSpPr>
              <p:cNvPr id="15" name="Rectangle: Rounded Corners 14">
                <a:extLst>
                  <a:ext uri="{FF2B5EF4-FFF2-40B4-BE49-F238E27FC236}">
                    <a16:creationId xmlns:a16="http://schemas.microsoft.com/office/drawing/2014/main" id="{A010CD4A-5C65-0442-F7AE-88C2C4103CA1}"/>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Rounded Corners 15">
                <a:extLst>
                  <a:ext uri="{FF2B5EF4-FFF2-40B4-BE49-F238E27FC236}">
                    <a16:creationId xmlns:a16="http://schemas.microsoft.com/office/drawing/2014/main" id="{C82BFE54-FAF9-3C47-9776-5C46F39C10D1}"/>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Rounded Corners 16">
                <a:extLst>
                  <a:ext uri="{FF2B5EF4-FFF2-40B4-BE49-F238E27FC236}">
                    <a16:creationId xmlns:a16="http://schemas.microsoft.com/office/drawing/2014/main" id="{BED8A544-5FE0-6898-3DF8-F3623A391133}"/>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3" name="Picture 12" descr="Shape, circle&#10;&#10;Description automatically generated">
              <a:extLst>
                <a:ext uri="{FF2B5EF4-FFF2-40B4-BE49-F238E27FC236}">
                  <a16:creationId xmlns:a16="http://schemas.microsoft.com/office/drawing/2014/main" id="{2BC1F3F6-69F5-F873-A5F5-ACFE154C2967}"/>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14" name="Picture 13" descr="Shape, circle&#10;&#10;Description automatically generated">
              <a:extLst>
                <a:ext uri="{FF2B5EF4-FFF2-40B4-BE49-F238E27FC236}">
                  <a16:creationId xmlns:a16="http://schemas.microsoft.com/office/drawing/2014/main" id="{1B20181B-2036-0261-693C-943599B457D6}"/>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grpSp>
        <p:nvGrpSpPr>
          <p:cNvPr id="18" name="Group 17">
            <a:extLst>
              <a:ext uri="{FF2B5EF4-FFF2-40B4-BE49-F238E27FC236}">
                <a16:creationId xmlns:a16="http://schemas.microsoft.com/office/drawing/2014/main" id="{E44E6C6D-D660-C479-41F6-5FE4B511DD66}"/>
              </a:ext>
            </a:extLst>
          </p:cNvPr>
          <p:cNvGrpSpPr/>
          <p:nvPr/>
        </p:nvGrpSpPr>
        <p:grpSpPr>
          <a:xfrm>
            <a:off x="-9525" y="249368"/>
            <a:ext cx="6008914" cy="617112"/>
            <a:chOff x="0" y="1871188"/>
            <a:chExt cx="6008914" cy="617112"/>
          </a:xfrm>
        </p:grpSpPr>
        <p:sp>
          <p:nvSpPr>
            <p:cNvPr id="19" name="Rectangle: Rounded Corners 18">
              <a:extLst>
                <a:ext uri="{FF2B5EF4-FFF2-40B4-BE49-F238E27FC236}">
                  <a16:creationId xmlns:a16="http://schemas.microsoft.com/office/drawing/2014/main" id="{FD7E2AAB-8747-0AB2-716D-CECAB68BC4EA}"/>
                </a:ext>
              </a:extLst>
            </p:cNvPr>
            <p:cNvSpPr/>
            <p:nvPr/>
          </p:nvSpPr>
          <p:spPr>
            <a:xfrm>
              <a:off x="0" y="1871188"/>
              <a:ext cx="6008914" cy="617112"/>
            </a:xfrm>
            <a:prstGeom prst="roundRect">
              <a:avLst/>
            </a:prstGeom>
            <a:solidFill>
              <a:srgbClr val="2333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A white and black flag&#10;&#10;Description automatically generated with medium confidence">
              <a:extLst>
                <a:ext uri="{FF2B5EF4-FFF2-40B4-BE49-F238E27FC236}">
                  <a16:creationId xmlns:a16="http://schemas.microsoft.com/office/drawing/2014/main" id="{0826C70F-A267-05B3-541F-6D8767AE4E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885" y="2008004"/>
              <a:ext cx="886360" cy="325618"/>
            </a:xfrm>
            <a:prstGeom prst="rect">
              <a:avLst/>
            </a:prstGeom>
          </p:spPr>
        </p:pic>
        <p:sp>
          <p:nvSpPr>
            <p:cNvPr id="21" name="TextBox 20">
              <a:extLst>
                <a:ext uri="{FF2B5EF4-FFF2-40B4-BE49-F238E27FC236}">
                  <a16:creationId xmlns:a16="http://schemas.microsoft.com/office/drawing/2014/main" id="{A6474327-954D-7C1E-C13D-1A36B377C04B}"/>
                </a:ext>
              </a:extLst>
            </p:cNvPr>
            <p:cNvSpPr txBox="1"/>
            <p:nvPr/>
          </p:nvSpPr>
          <p:spPr>
            <a:xfrm>
              <a:off x="1441284" y="1983365"/>
              <a:ext cx="4474323" cy="338554"/>
            </a:xfrm>
            <a:prstGeom prst="rect">
              <a:avLst/>
            </a:prstGeom>
            <a:noFill/>
          </p:spPr>
          <p:txBody>
            <a:bodyPr wrap="square" rtlCol="0">
              <a:spAutoFit/>
            </a:bodyPr>
            <a:lstStyle/>
            <a:p>
              <a:r>
                <a:rPr lang="en-GB" sz="1600" b="1" dirty="0">
                  <a:solidFill>
                    <a:schemeClr val="bg1"/>
                  </a:solidFill>
                  <a:latin typeface="Verdana" panose="020B0604030504040204" pitchFamily="34" charset="0"/>
                  <a:ea typeface="Verdana" panose="020B0604030504040204" pitchFamily="34" charset="0"/>
                  <a:cs typeface="Verdana" panose="020B0604030504040204" pitchFamily="34" charset="0"/>
                </a:rPr>
                <a:t>Career Hunt Challenge</a:t>
              </a:r>
            </a:p>
          </p:txBody>
        </p:sp>
      </p:grpSp>
      <p:sp>
        <p:nvSpPr>
          <p:cNvPr id="5" name="Oval 4">
            <a:extLst>
              <a:ext uri="{FF2B5EF4-FFF2-40B4-BE49-F238E27FC236}">
                <a16:creationId xmlns:a16="http://schemas.microsoft.com/office/drawing/2014/main" id="{36F60F70-099C-4042-84EF-F99F6BDAE1BA}"/>
              </a:ext>
            </a:extLst>
          </p:cNvPr>
          <p:cNvSpPr/>
          <p:nvPr/>
        </p:nvSpPr>
        <p:spPr>
          <a:xfrm>
            <a:off x="5228688" y="214850"/>
            <a:ext cx="1600200" cy="136886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233369"/>
                </a:solidFill>
                <a:latin typeface="Verdana" panose="020B0604030504040204" pitchFamily="34" charset="0"/>
                <a:ea typeface="Verdana" panose="020B0604030504040204" pitchFamily="34" charset="0"/>
                <a:cs typeface="Verdana" panose="020B0604030504040204" pitchFamily="34" charset="0"/>
              </a:rPr>
              <a:t>15</a:t>
            </a:r>
          </a:p>
          <a:p>
            <a:pPr algn="ctr"/>
            <a:r>
              <a:rPr lang="en-GB" sz="2000" b="1" dirty="0">
                <a:solidFill>
                  <a:srgbClr val="233369"/>
                </a:solidFill>
                <a:latin typeface="Verdana" panose="020B0604030504040204" pitchFamily="34" charset="0"/>
                <a:ea typeface="Verdana" panose="020B0604030504040204" pitchFamily="34" charset="0"/>
                <a:cs typeface="Verdana" panose="020B0604030504040204" pitchFamily="34" charset="0"/>
              </a:rPr>
              <a:t>points</a:t>
            </a:r>
          </a:p>
        </p:txBody>
      </p:sp>
      <p:sp>
        <p:nvSpPr>
          <p:cNvPr id="6" name="TextBox 5">
            <a:extLst>
              <a:ext uri="{FF2B5EF4-FFF2-40B4-BE49-F238E27FC236}">
                <a16:creationId xmlns:a16="http://schemas.microsoft.com/office/drawing/2014/main" id="{C24C0CB6-BD24-4759-AE34-FB832B7EAEAD}"/>
              </a:ext>
            </a:extLst>
          </p:cNvPr>
          <p:cNvSpPr txBox="1"/>
          <p:nvPr/>
        </p:nvSpPr>
        <p:spPr>
          <a:xfrm>
            <a:off x="614717" y="1146739"/>
            <a:ext cx="5726761" cy="7109639"/>
          </a:xfrm>
          <a:prstGeom prst="rect">
            <a:avLst/>
          </a:prstGeom>
          <a:noFill/>
        </p:spPr>
        <p:txBody>
          <a:bodyPr wrap="square" rtlCol="0">
            <a:spAutoFit/>
          </a:bodyPr>
          <a:lstStyle/>
          <a:p>
            <a:pPr marL="342900" indent="-342900">
              <a:buFont typeface="+mj-lt"/>
              <a:buAutoNum type="arabicPeriod" startAt="9"/>
            </a:pPr>
            <a:r>
              <a:rPr lang="en-GB" sz="1400" dirty="0">
                <a:latin typeface="Verdana" panose="020B0604030504040204" pitchFamily="34" charset="0"/>
                <a:ea typeface="Verdana" panose="020B0604030504040204" pitchFamily="34" charset="0"/>
                <a:cs typeface="Verdana" panose="020B0604030504040204" pitchFamily="34" charset="0"/>
              </a:rPr>
              <a:t>Find the job description of each person and match</a:t>
            </a:r>
            <a:br>
              <a:rPr lang="en-GB" sz="1400" dirty="0">
                <a:latin typeface="Verdana" panose="020B0604030504040204" pitchFamily="34" charset="0"/>
                <a:ea typeface="Verdana" panose="020B0604030504040204" pitchFamily="34" charset="0"/>
                <a:cs typeface="Verdana" panose="020B0604030504040204" pitchFamily="34" charset="0"/>
              </a:rPr>
            </a:br>
            <a:r>
              <a:rPr lang="en-GB" sz="1400" dirty="0">
                <a:latin typeface="Verdana" panose="020B0604030504040204" pitchFamily="34" charset="0"/>
                <a:ea typeface="Verdana" panose="020B0604030504040204" pitchFamily="34" charset="0"/>
                <a:cs typeface="Verdana" panose="020B0604030504040204" pitchFamily="34" charset="0"/>
              </a:rPr>
              <a:t>them to one of the following careers:</a:t>
            </a: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r>
              <a:rPr lang="en-GB" sz="1400" dirty="0">
                <a:latin typeface="Verdana" panose="020B0604030504040204" pitchFamily="34" charset="0"/>
                <a:ea typeface="Verdana" panose="020B0604030504040204" pitchFamily="34" charset="0"/>
                <a:cs typeface="Verdana" panose="020B0604030504040204" pitchFamily="34" charset="0"/>
              </a:rPr>
              <a:t>Eliza</a:t>
            </a:r>
          </a:p>
          <a:p>
            <a:r>
              <a:rPr lang="en-GB" sz="1400" dirty="0">
                <a:latin typeface="Verdana" panose="020B0604030504040204" pitchFamily="34" charset="0"/>
                <a:ea typeface="Verdana" panose="020B0604030504040204" pitchFamily="34" charset="0"/>
                <a:cs typeface="Verdana" panose="020B0604030504040204" pitchFamily="34" charset="0"/>
              </a:rPr>
              <a:t>Jeremy</a:t>
            </a:r>
          </a:p>
          <a:p>
            <a:r>
              <a:rPr lang="en-GB" sz="1400" dirty="0" err="1">
                <a:latin typeface="Verdana" panose="020B0604030504040204" pitchFamily="34" charset="0"/>
                <a:ea typeface="Verdana" panose="020B0604030504040204" pitchFamily="34" charset="0"/>
                <a:cs typeface="Verdana" panose="020B0604030504040204" pitchFamily="34" charset="0"/>
              </a:rPr>
              <a:t>Shamina</a:t>
            </a:r>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r>
              <a:rPr lang="en-GB" sz="1400" dirty="0">
                <a:latin typeface="Verdana" panose="020B0604030504040204" pitchFamily="34" charset="0"/>
                <a:ea typeface="Verdana" panose="020B0604030504040204" pitchFamily="34" charset="0"/>
                <a:cs typeface="Verdana" panose="020B0604030504040204" pitchFamily="34" charset="0"/>
              </a:rPr>
              <a:t>10. Construct a bridge at least 30 cm long. Using 3 sheets of paper. </a:t>
            </a:r>
            <a:br>
              <a:rPr lang="en-GB" sz="1400" dirty="0">
                <a:latin typeface="Verdana" panose="020B0604030504040204" pitchFamily="34" charset="0"/>
                <a:ea typeface="Verdana" panose="020B0604030504040204" pitchFamily="34" charset="0"/>
                <a:cs typeface="Verdana" panose="020B0604030504040204" pitchFamily="34" charset="0"/>
              </a:rPr>
            </a:br>
            <a:r>
              <a:rPr lang="en-GB" sz="1400" dirty="0">
                <a:latin typeface="Verdana" panose="020B0604030504040204" pitchFamily="34" charset="0"/>
                <a:ea typeface="Verdana" panose="020B0604030504040204" pitchFamily="34" charset="0"/>
                <a:cs typeface="Verdana" panose="020B0604030504040204" pitchFamily="34" charset="0"/>
              </a:rPr>
              <a:t>You cannot use tape!</a:t>
            </a:r>
          </a:p>
          <a:p>
            <a:endParaRPr lang="en-GB" sz="1400" dirty="0">
              <a:latin typeface="Verdana" panose="020B0604030504040204" pitchFamily="34" charset="0"/>
              <a:ea typeface="Verdana" panose="020B0604030504040204" pitchFamily="34" charset="0"/>
              <a:cs typeface="Verdana" panose="020B0604030504040204" pitchFamily="34" charset="0"/>
            </a:endParaRPr>
          </a:p>
          <a:p>
            <a:r>
              <a:rPr lang="en-GB" sz="1400" dirty="0">
                <a:latin typeface="Verdana" panose="020B0604030504040204" pitchFamily="34" charset="0"/>
                <a:ea typeface="Verdana" panose="020B0604030504040204" pitchFamily="34" charset="0"/>
                <a:cs typeface="Verdana" panose="020B0604030504040204" pitchFamily="34" charset="0"/>
              </a:rPr>
              <a:t>11. What London underground line would you take to travel from:</a:t>
            </a:r>
          </a:p>
          <a:p>
            <a:endParaRPr lang="en-GB" sz="1400" dirty="0">
              <a:latin typeface="Verdana" panose="020B0604030504040204" pitchFamily="34" charset="0"/>
              <a:ea typeface="Verdana" panose="020B0604030504040204" pitchFamily="34" charset="0"/>
              <a:cs typeface="Verdana" panose="020B0604030504040204" pitchFamily="34" charset="0"/>
            </a:endParaRPr>
          </a:p>
          <a:p>
            <a:r>
              <a:rPr lang="en-GB" sz="1400" dirty="0">
                <a:latin typeface="Verdana" panose="020B0604030504040204" pitchFamily="34" charset="0"/>
                <a:ea typeface="Verdana" panose="020B0604030504040204" pitchFamily="34" charset="0"/>
                <a:cs typeface="Verdana" panose="020B0604030504040204" pitchFamily="34" charset="0"/>
              </a:rPr>
              <a:t>Heathrow terminal 5 to Russell Square </a:t>
            </a:r>
          </a:p>
          <a:p>
            <a:endParaRPr lang="en-GB" sz="1400" dirty="0">
              <a:latin typeface="Verdana" panose="020B0604030504040204" pitchFamily="34" charset="0"/>
              <a:ea typeface="Verdana" panose="020B0604030504040204" pitchFamily="34" charset="0"/>
              <a:cs typeface="Verdana" panose="020B0604030504040204" pitchFamily="34" charset="0"/>
            </a:endParaRPr>
          </a:p>
          <a:p>
            <a:r>
              <a:rPr lang="en-GB" sz="1400" dirty="0">
                <a:latin typeface="Verdana" panose="020B0604030504040204" pitchFamily="34" charset="0"/>
                <a:ea typeface="Verdana" panose="020B0604030504040204" pitchFamily="34" charset="0"/>
                <a:cs typeface="Verdana" panose="020B0604030504040204" pitchFamily="34" charset="0"/>
              </a:rPr>
              <a:t>…………………………………………………….</a:t>
            </a:r>
          </a:p>
          <a:p>
            <a:r>
              <a:rPr lang="en-GB" sz="1400" dirty="0">
                <a:latin typeface="Verdana" panose="020B0604030504040204" pitchFamily="34" charset="0"/>
                <a:ea typeface="Verdana" panose="020B0604030504040204" pitchFamily="34" charset="0"/>
                <a:cs typeface="Verdana" panose="020B0604030504040204" pitchFamily="34" charset="0"/>
              </a:rPr>
              <a:t>Kings Cross to Elephant and Castle </a:t>
            </a:r>
          </a:p>
          <a:p>
            <a:endParaRPr lang="en-GB" sz="1400" dirty="0">
              <a:latin typeface="Verdana" panose="020B0604030504040204" pitchFamily="34" charset="0"/>
              <a:ea typeface="Verdana" panose="020B0604030504040204" pitchFamily="34" charset="0"/>
              <a:cs typeface="Verdana" panose="020B0604030504040204" pitchFamily="34" charset="0"/>
            </a:endParaRPr>
          </a:p>
          <a:p>
            <a:r>
              <a:rPr lang="en-GB" sz="1400" dirty="0">
                <a:latin typeface="Verdana" panose="020B0604030504040204" pitchFamily="34" charset="0"/>
                <a:ea typeface="Verdana" panose="020B0604030504040204" pitchFamily="34" charset="0"/>
                <a:cs typeface="Verdana" panose="020B0604030504040204" pitchFamily="34" charset="0"/>
              </a:rPr>
              <a:t>………………………………………………………….</a:t>
            </a:r>
          </a:p>
          <a:p>
            <a:r>
              <a:rPr lang="en-GB" sz="1400" dirty="0">
                <a:latin typeface="Verdana" panose="020B0604030504040204" pitchFamily="34" charset="0"/>
                <a:ea typeface="Verdana" panose="020B0604030504040204" pitchFamily="34" charset="0"/>
                <a:cs typeface="Verdana" panose="020B0604030504040204" pitchFamily="34" charset="0"/>
              </a:rPr>
              <a:t>Baker Street to Watford </a:t>
            </a:r>
          </a:p>
          <a:p>
            <a:endParaRPr lang="en-GB" sz="1600" dirty="0"/>
          </a:p>
          <a:p>
            <a:r>
              <a:rPr lang="en-GB" sz="1600" dirty="0"/>
              <a:t>…………………………………………………………………………..</a:t>
            </a:r>
          </a:p>
          <a:p>
            <a:endParaRPr lang="en-GB" sz="1600" dirty="0"/>
          </a:p>
          <a:p>
            <a:endParaRPr lang="en-GB" sz="1600" dirty="0"/>
          </a:p>
        </p:txBody>
      </p:sp>
      <p:graphicFrame>
        <p:nvGraphicFramePr>
          <p:cNvPr id="2" name="Table 2">
            <a:extLst>
              <a:ext uri="{FF2B5EF4-FFF2-40B4-BE49-F238E27FC236}">
                <a16:creationId xmlns:a16="http://schemas.microsoft.com/office/drawing/2014/main" id="{CA5726CA-8B71-4966-8FE3-3FDF9D473851}"/>
              </a:ext>
            </a:extLst>
          </p:cNvPr>
          <p:cNvGraphicFramePr>
            <a:graphicFrameLocks noGrp="1"/>
          </p:cNvGraphicFramePr>
          <p:nvPr>
            <p:extLst>
              <p:ext uri="{D42A27DB-BD31-4B8C-83A1-F6EECF244321}">
                <p14:modId xmlns:p14="http://schemas.microsoft.com/office/powerpoint/2010/main" val="1526734965"/>
              </p:ext>
            </p:extLst>
          </p:nvPr>
        </p:nvGraphicFramePr>
        <p:xfrm>
          <a:off x="614717" y="1868198"/>
          <a:ext cx="5628564" cy="1368862"/>
        </p:xfrm>
        <a:graphic>
          <a:graphicData uri="http://schemas.openxmlformats.org/drawingml/2006/table">
            <a:tbl>
              <a:tblPr firstRow="1" bandRow="1">
                <a:tableStyleId>{5C22544A-7EE6-4342-B048-85BDC9FD1C3A}</a:tableStyleId>
              </a:tblPr>
              <a:tblGrid>
                <a:gridCol w="1876188">
                  <a:extLst>
                    <a:ext uri="{9D8B030D-6E8A-4147-A177-3AD203B41FA5}">
                      <a16:colId xmlns:a16="http://schemas.microsoft.com/office/drawing/2014/main" val="1758957434"/>
                    </a:ext>
                  </a:extLst>
                </a:gridCol>
                <a:gridCol w="1876188">
                  <a:extLst>
                    <a:ext uri="{9D8B030D-6E8A-4147-A177-3AD203B41FA5}">
                      <a16:colId xmlns:a16="http://schemas.microsoft.com/office/drawing/2014/main" val="426732489"/>
                    </a:ext>
                  </a:extLst>
                </a:gridCol>
                <a:gridCol w="1876188">
                  <a:extLst>
                    <a:ext uri="{9D8B030D-6E8A-4147-A177-3AD203B41FA5}">
                      <a16:colId xmlns:a16="http://schemas.microsoft.com/office/drawing/2014/main" val="3550500717"/>
                    </a:ext>
                  </a:extLst>
                </a:gridCol>
              </a:tblGrid>
              <a:tr h="684431">
                <a:tc>
                  <a:txBody>
                    <a:bodyPr/>
                    <a:lstStyle/>
                    <a:p>
                      <a:r>
                        <a:rPr lang="en-GB" sz="1200" b="0" i="0" dirty="0">
                          <a:solidFill>
                            <a:schemeClr val="tx1"/>
                          </a:solidFill>
                          <a:latin typeface="Verdana" panose="020B0604030504040204" pitchFamily="34" charset="0"/>
                          <a:ea typeface="Verdana" panose="020B0604030504040204" pitchFamily="34" charset="0"/>
                          <a:cs typeface="Verdana" panose="020B0604030504040204" pitchFamily="34" charset="0"/>
                        </a:rPr>
                        <a:t>Engineer Student Placement</a:t>
                      </a:r>
                    </a:p>
                  </a:txBody>
                  <a:tcPr>
                    <a:solidFill>
                      <a:schemeClr val="accent1">
                        <a:lumMod val="40000"/>
                        <a:lumOff val="60000"/>
                      </a:schemeClr>
                    </a:solidFill>
                  </a:tcPr>
                </a:tc>
                <a:tc>
                  <a:txBody>
                    <a:bodyPr/>
                    <a:lstStyle/>
                    <a:p>
                      <a:r>
                        <a:rPr lang="en-GB" sz="1200" b="0" i="0" dirty="0">
                          <a:solidFill>
                            <a:schemeClr val="tx1"/>
                          </a:solidFill>
                          <a:latin typeface="Verdana" panose="020B0604030504040204" pitchFamily="34" charset="0"/>
                          <a:ea typeface="Verdana" panose="020B0604030504040204" pitchFamily="34" charset="0"/>
                          <a:cs typeface="Verdana" panose="020B0604030504040204" pitchFamily="34" charset="0"/>
                        </a:rPr>
                        <a:t>Project Manager</a:t>
                      </a:r>
                    </a:p>
                  </a:txBody>
                  <a:tcPr>
                    <a:solidFill>
                      <a:schemeClr val="accent1">
                        <a:lumMod val="40000"/>
                        <a:lumOff val="60000"/>
                      </a:schemeClr>
                    </a:solidFill>
                  </a:tcPr>
                </a:tc>
                <a:tc>
                  <a:txBody>
                    <a:bodyPr/>
                    <a:lstStyle/>
                    <a:p>
                      <a:r>
                        <a:rPr lang="en-GB" sz="1200" b="0" i="0" dirty="0">
                          <a:solidFill>
                            <a:schemeClr val="tx1"/>
                          </a:solidFill>
                          <a:latin typeface="Verdana" panose="020B0604030504040204" pitchFamily="34" charset="0"/>
                          <a:ea typeface="Verdana" panose="020B0604030504040204" pitchFamily="34" charset="0"/>
                          <a:cs typeface="Verdana" panose="020B0604030504040204" pitchFamily="34" charset="0"/>
                        </a:rPr>
                        <a:t>Train driver</a:t>
                      </a:r>
                    </a:p>
                  </a:txBody>
                  <a:tcPr>
                    <a:solidFill>
                      <a:schemeClr val="accent1">
                        <a:lumMod val="40000"/>
                        <a:lumOff val="60000"/>
                      </a:schemeClr>
                    </a:solidFill>
                  </a:tcPr>
                </a:tc>
                <a:extLst>
                  <a:ext uri="{0D108BD9-81ED-4DB2-BD59-A6C34878D82A}">
                    <a16:rowId xmlns:a16="http://schemas.microsoft.com/office/drawing/2014/main" val="4168279943"/>
                  </a:ext>
                </a:extLst>
              </a:tr>
              <a:tr h="684431">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Surveyor</a:t>
                      </a:r>
                    </a:p>
                  </a:txBody>
                  <a:tcPr>
                    <a:solidFill>
                      <a:schemeClr val="accent1">
                        <a:lumMod val="40000"/>
                        <a:lumOff val="60000"/>
                      </a:schemeClr>
                    </a:solidFill>
                  </a:tcPr>
                </a:tc>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Ticket Sales Assistant</a:t>
                      </a:r>
                    </a:p>
                  </a:txBody>
                  <a:tcPr>
                    <a:solidFill>
                      <a:schemeClr val="accent1">
                        <a:lumMod val="40000"/>
                        <a:lumOff val="60000"/>
                      </a:schemeClr>
                    </a:solidFill>
                  </a:tcPr>
                </a:tc>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Data Scientist</a:t>
                      </a:r>
                    </a:p>
                  </a:txBody>
                  <a:tcPr>
                    <a:solidFill>
                      <a:schemeClr val="accent1">
                        <a:lumMod val="40000"/>
                        <a:lumOff val="60000"/>
                      </a:schemeClr>
                    </a:solidFill>
                  </a:tcPr>
                </a:tc>
                <a:extLst>
                  <a:ext uri="{0D108BD9-81ED-4DB2-BD59-A6C34878D82A}">
                    <a16:rowId xmlns:a16="http://schemas.microsoft.com/office/drawing/2014/main" val="1161408394"/>
                  </a:ext>
                </a:extLst>
              </a:tr>
            </a:tbl>
          </a:graphicData>
        </a:graphic>
      </p:graphicFrame>
      <p:pic>
        <p:nvPicPr>
          <p:cNvPr id="22" name="Picture 21" descr="A picture containing icon&#10;&#10;Description automatically generated">
            <a:extLst>
              <a:ext uri="{FF2B5EF4-FFF2-40B4-BE49-F238E27FC236}">
                <a16:creationId xmlns:a16="http://schemas.microsoft.com/office/drawing/2014/main" id="{3E8843D5-FE43-F7A2-40C0-B71CAF2BF4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8929748"/>
            <a:ext cx="3746000" cy="957074"/>
          </a:xfrm>
          <a:prstGeom prst="rect">
            <a:avLst/>
          </a:prstGeom>
        </p:spPr>
      </p:pic>
    </p:spTree>
    <p:custDataLst>
      <p:tags r:id="rId1"/>
    </p:custDataLst>
    <p:extLst>
      <p:ext uri="{BB962C8B-B14F-4D97-AF65-F5344CB8AC3E}">
        <p14:creationId xmlns:p14="http://schemas.microsoft.com/office/powerpoint/2010/main" val="1297292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93746C84-8283-05C4-3FA9-6F28198A5434}"/>
              </a:ext>
            </a:extLst>
          </p:cNvPr>
          <p:cNvGrpSpPr/>
          <p:nvPr/>
        </p:nvGrpSpPr>
        <p:grpSpPr>
          <a:xfrm>
            <a:off x="-1" y="0"/>
            <a:ext cx="6858002" cy="9906000"/>
            <a:chOff x="-1" y="0"/>
            <a:chExt cx="6858002" cy="9906000"/>
          </a:xfrm>
        </p:grpSpPr>
        <p:pic>
          <p:nvPicPr>
            <p:cNvPr id="20" name="Picture 19" descr="Background pattern&#10;&#10;Description automatically generated">
              <a:extLst>
                <a:ext uri="{FF2B5EF4-FFF2-40B4-BE49-F238E27FC236}">
                  <a16:creationId xmlns:a16="http://schemas.microsoft.com/office/drawing/2014/main" id="{9C569614-9846-06EC-E076-B7F5730B68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23" name="Group 22">
              <a:extLst>
                <a:ext uri="{FF2B5EF4-FFF2-40B4-BE49-F238E27FC236}">
                  <a16:creationId xmlns:a16="http://schemas.microsoft.com/office/drawing/2014/main" id="{394CB6DC-59A1-1CEB-7C8E-1C7A17D57194}"/>
                </a:ext>
              </a:extLst>
            </p:cNvPr>
            <p:cNvGrpSpPr/>
            <p:nvPr/>
          </p:nvGrpSpPr>
          <p:grpSpPr>
            <a:xfrm>
              <a:off x="342089" y="384550"/>
              <a:ext cx="6173821" cy="9136898"/>
              <a:chOff x="342089" y="346548"/>
              <a:chExt cx="6173821" cy="9136898"/>
            </a:xfrm>
          </p:grpSpPr>
          <p:sp>
            <p:nvSpPr>
              <p:cNvPr id="30" name="Rectangle: Rounded Corners 29">
                <a:extLst>
                  <a:ext uri="{FF2B5EF4-FFF2-40B4-BE49-F238E27FC236}">
                    <a16:creationId xmlns:a16="http://schemas.microsoft.com/office/drawing/2014/main" id="{A22F6E59-7CB2-CA3C-7C05-C9ABE216D491}"/>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Rounded Corners 30">
                <a:extLst>
                  <a:ext uri="{FF2B5EF4-FFF2-40B4-BE49-F238E27FC236}">
                    <a16:creationId xmlns:a16="http://schemas.microsoft.com/office/drawing/2014/main" id="{7CE9A229-BACA-5BC6-936B-5C91371EDDDF}"/>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Rectangle: Rounded Corners 31">
                <a:extLst>
                  <a:ext uri="{FF2B5EF4-FFF2-40B4-BE49-F238E27FC236}">
                    <a16:creationId xmlns:a16="http://schemas.microsoft.com/office/drawing/2014/main" id="{777873C9-F04A-472F-90CF-C89AAA4FD885}"/>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24" name="Picture 23" descr="Shape, circle&#10;&#10;Description automatically generated">
              <a:extLst>
                <a:ext uri="{FF2B5EF4-FFF2-40B4-BE49-F238E27FC236}">
                  <a16:creationId xmlns:a16="http://schemas.microsoft.com/office/drawing/2014/main" id="{D5DFFD73-3A1B-15CB-22B0-D13634D59985}"/>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25" name="Picture 24" descr="Shape, circle&#10;&#10;Description automatically generated">
              <a:extLst>
                <a:ext uri="{FF2B5EF4-FFF2-40B4-BE49-F238E27FC236}">
                  <a16:creationId xmlns:a16="http://schemas.microsoft.com/office/drawing/2014/main" id="{69C005A2-9E6A-0E9B-99AC-4CF72D8140BA}"/>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sp>
        <p:nvSpPr>
          <p:cNvPr id="11" name="TextBox 10">
            <a:extLst>
              <a:ext uri="{FF2B5EF4-FFF2-40B4-BE49-F238E27FC236}">
                <a16:creationId xmlns:a16="http://schemas.microsoft.com/office/drawing/2014/main" id="{A2AB053F-E163-40B5-8CD1-9A572234020D}"/>
              </a:ext>
            </a:extLst>
          </p:cNvPr>
          <p:cNvSpPr txBox="1"/>
          <p:nvPr/>
        </p:nvSpPr>
        <p:spPr>
          <a:xfrm>
            <a:off x="472059" y="1131795"/>
            <a:ext cx="5798438" cy="1384995"/>
          </a:xfrm>
          <a:prstGeom prst="rect">
            <a:avLst/>
          </a:prstGeom>
          <a:noFill/>
        </p:spPr>
        <p:txBody>
          <a:bodyPr wrap="square" lIns="91440" tIns="45720" rIns="91440" bIns="45720" rtlCol="0" anchor="t">
            <a:spAutoFit/>
          </a:bodyPr>
          <a:lstStyle/>
          <a:p>
            <a:r>
              <a:rPr lang="en-GB" sz="1400" b="1" dirty="0">
                <a:latin typeface="Verdana" panose="020B0604030504040204" pitchFamily="34" charset="0"/>
                <a:ea typeface="Verdana" panose="020B0604030504040204" pitchFamily="34" charset="0"/>
                <a:cs typeface="Verdana" panose="020B0604030504040204" pitchFamily="34" charset="0"/>
              </a:rPr>
              <a:t>Your team has been tasked with extending a train line. You have a maximum budget of £100 million. There is a large city to the northeast of the map, your train line will bring better transport links to the community and so you will need to consider their needs when planning the route.</a:t>
            </a:r>
          </a:p>
        </p:txBody>
      </p:sp>
      <p:sp>
        <p:nvSpPr>
          <p:cNvPr id="13" name="TextBox 12">
            <a:extLst>
              <a:ext uri="{FF2B5EF4-FFF2-40B4-BE49-F238E27FC236}">
                <a16:creationId xmlns:a16="http://schemas.microsoft.com/office/drawing/2014/main" id="{27392B0F-6158-4A01-AE84-1CF824DA0A99}"/>
              </a:ext>
            </a:extLst>
          </p:cNvPr>
          <p:cNvSpPr txBox="1"/>
          <p:nvPr/>
        </p:nvSpPr>
        <p:spPr>
          <a:xfrm>
            <a:off x="472058" y="2512519"/>
            <a:ext cx="5798439" cy="1938992"/>
          </a:xfrm>
          <a:prstGeom prst="rect">
            <a:avLst/>
          </a:prstGeom>
          <a:noFill/>
        </p:spPr>
        <p:txBody>
          <a:bodyPr wrap="square" rtlCol="0">
            <a:spAutoFit/>
          </a:bodyPr>
          <a:lstStyle/>
          <a:p>
            <a:pPr marL="285750" indent="-285750">
              <a:buFont typeface="Arial" panose="020B0604020202020204" pitchFamily="34" charset="0"/>
              <a:buChar char="•"/>
            </a:pPr>
            <a:r>
              <a:rPr lang="en-GB" sz="1200" dirty="0">
                <a:latin typeface="Verdana" panose="020B0604030504040204" pitchFamily="34" charset="0"/>
                <a:ea typeface="Verdana" panose="020B0604030504040204" pitchFamily="34" charset="0"/>
                <a:cs typeface="Verdana" panose="020B0604030504040204" pitchFamily="34" charset="0"/>
              </a:rPr>
              <a:t>Each 1cm of track on the map is equal to 500m. This will cost £1.5 million to build.</a:t>
            </a:r>
          </a:p>
          <a:p>
            <a:pPr marL="285750" indent="-285750">
              <a:buFont typeface="Arial" panose="020B0604020202020204" pitchFamily="34" charset="0"/>
              <a:buChar char="•"/>
            </a:pPr>
            <a:r>
              <a:rPr lang="en-GB" sz="1200" dirty="0">
                <a:latin typeface="Verdana" panose="020B0604030504040204" pitchFamily="34" charset="0"/>
                <a:ea typeface="Verdana" panose="020B0604030504040204" pitchFamily="34" charset="0"/>
                <a:cs typeface="Verdana" panose="020B0604030504040204" pitchFamily="34" charset="0"/>
              </a:rPr>
              <a:t>To cross a river, you will need to build a bridge, bridges cost £2 million</a:t>
            </a:r>
          </a:p>
          <a:p>
            <a:pPr marL="285750" indent="-285750">
              <a:buFont typeface="Arial" panose="020B0604020202020204" pitchFamily="34" charset="0"/>
              <a:buChar char="•"/>
            </a:pPr>
            <a:r>
              <a:rPr lang="en-GB" sz="1200" dirty="0">
                <a:latin typeface="Verdana" panose="020B0604030504040204" pitchFamily="34" charset="0"/>
                <a:ea typeface="Verdana" panose="020B0604030504040204" pitchFamily="34" charset="0"/>
                <a:cs typeface="Verdana" panose="020B0604030504040204" pitchFamily="34" charset="0"/>
              </a:rPr>
              <a:t>When a train track splits it requires a complex system called “points” to enable trains to be able to go along both parts of the fork. A set of points will cost £7 million</a:t>
            </a:r>
          </a:p>
          <a:p>
            <a:pPr marL="285750" indent="-285750">
              <a:buFont typeface="Arial" panose="020B0604020202020204" pitchFamily="34" charset="0"/>
              <a:buChar char="•"/>
            </a:pPr>
            <a:r>
              <a:rPr lang="en-GB" sz="1200" dirty="0">
                <a:latin typeface="Verdana" panose="020B0604030504040204" pitchFamily="34" charset="0"/>
                <a:ea typeface="Verdana" panose="020B0604030504040204" pitchFamily="34" charset="0"/>
                <a:cs typeface="Verdana" panose="020B0604030504040204" pitchFamily="34" charset="0"/>
              </a:rPr>
              <a:t>A station will cost £10 million. There is a station at grid reference 37, 06. You must place a station at 40, 13. You may place more stations if you think it will benefit the local community.</a:t>
            </a:r>
          </a:p>
        </p:txBody>
      </p:sp>
      <p:graphicFrame>
        <p:nvGraphicFramePr>
          <p:cNvPr id="2" name="Table 5">
            <a:extLst>
              <a:ext uri="{FF2B5EF4-FFF2-40B4-BE49-F238E27FC236}">
                <a16:creationId xmlns:a16="http://schemas.microsoft.com/office/drawing/2014/main" id="{1391BA71-D880-4114-B6F8-D18C9B289C76}"/>
              </a:ext>
            </a:extLst>
          </p:cNvPr>
          <p:cNvGraphicFramePr>
            <a:graphicFrameLocks noGrp="1"/>
          </p:cNvGraphicFramePr>
          <p:nvPr>
            <p:extLst>
              <p:ext uri="{D42A27DB-BD31-4B8C-83A1-F6EECF244321}">
                <p14:modId xmlns:p14="http://schemas.microsoft.com/office/powerpoint/2010/main" val="3869891763"/>
              </p:ext>
            </p:extLst>
          </p:nvPr>
        </p:nvGraphicFramePr>
        <p:xfrm>
          <a:off x="575095" y="4777320"/>
          <a:ext cx="5707808" cy="4175004"/>
        </p:xfrm>
        <a:graphic>
          <a:graphicData uri="http://schemas.openxmlformats.org/drawingml/2006/table">
            <a:tbl>
              <a:tblPr firstRow="1" bandRow="1">
                <a:tableStyleId>{5C22544A-7EE6-4342-B048-85BDC9FD1C3A}</a:tableStyleId>
              </a:tblPr>
              <a:tblGrid>
                <a:gridCol w="1426952">
                  <a:extLst>
                    <a:ext uri="{9D8B030D-6E8A-4147-A177-3AD203B41FA5}">
                      <a16:colId xmlns:a16="http://schemas.microsoft.com/office/drawing/2014/main" val="1427501870"/>
                    </a:ext>
                  </a:extLst>
                </a:gridCol>
                <a:gridCol w="1426952">
                  <a:extLst>
                    <a:ext uri="{9D8B030D-6E8A-4147-A177-3AD203B41FA5}">
                      <a16:colId xmlns:a16="http://schemas.microsoft.com/office/drawing/2014/main" val="4183151280"/>
                    </a:ext>
                  </a:extLst>
                </a:gridCol>
                <a:gridCol w="1426952">
                  <a:extLst>
                    <a:ext uri="{9D8B030D-6E8A-4147-A177-3AD203B41FA5}">
                      <a16:colId xmlns:a16="http://schemas.microsoft.com/office/drawing/2014/main" val="3065887775"/>
                    </a:ext>
                  </a:extLst>
                </a:gridCol>
                <a:gridCol w="1426952">
                  <a:extLst>
                    <a:ext uri="{9D8B030D-6E8A-4147-A177-3AD203B41FA5}">
                      <a16:colId xmlns:a16="http://schemas.microsoft.com/office/drawing/2014/main" val="2101087997"/>
                    </a:ext>
                  </a:extLst>
                </a:gridCol>
              </a:tblGrid>
              <a:tr h="695834">
                <a:tc>
                  <a:txBody>
                    <a:bodyPr/>
                    <a:lstStyle/>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solidFill>
                      <a:srgbClr val="233369"/>
                    </a:solidFill>
                  </a:tcPr>
                </a:tc>
                <a:tc>
                  <a:txBody>
                    <a:bodyPr/>
                    <a:lstStyle/>
                    <a:p>
                      <a:r>
                        <a:rPr lang="en-GB" sz="1600" dirty="0">
                          <a:latin typeface="Verdana" panose="020B0604030504040204" pitchFamily="34" charset="0"/>
                          <a:ea typeface="Verdana" panose="020B0604030504040204" pitchFamily="34" charset="0"/>
                          <a:cs typeface="Verdana" panose="020B0604030504040204" pitchFamily="34" charset="0"/>
                        </a:rPr>
                        <a:t>Cost</a:t>
                      </a:r>
                    </a:p>
                  </a:txBody>
                  <a:tcPr marL="82798" marR="82798" marT="41400" marB="41400">
                    <a:solidFill>
                      <a:srgbClr val="233369"/>
                    </a:solidFill>
                  </a:tcPr>
                </a:tc>
                <a:tc>
                  <a:txBody>
                    <a:bodyPr/>
                    <a:lstStyle/>
                    <a:p>
                      <a:r>
                        <a:rPr lang="en-GB" sz="1600" dirty="0">
                          <a:latin typeface="Verdana" panose="020B0604030504040204" pitchFamily="34" charset="0"/>
                          <a:ea typeface="Verdana" panose="020B0604030504040204" pitchFamily="34" charset="0"/>
                          <a:cs typeface="Verdana" panose="020B0604030504040204" pitchFamily="34" charset="0"/>
                        </a:rPr>
                        <a:t>Amount</a:t>
                      </a:r>
                    </a:p>
                  </a:txBody>
                  <a:tcPr marL="82798" marR="82798" marT="41400" marB="41400">
                    <a:solidFill>
                      <a:srgbClr val="233369"/>
                    </a:solidFill>
                  </a:tcPr>
                </a:tc>
                <a:tc>
                  <a:txBody>
                    <a:bodyPr/>
                    <a:lstStyle/>
                    <a:p>
                      <a:r>
                        <a:rPr lang="en-GB" sz="1600" dirty="0">
                          <a:latin typeface="Verdana" panose="020B0604030504040204" pitchFamily="34" charset="0"/>
                          <a:ea typeface="Verdana" panose="020B0604030504040204" pitchFamily="34" charset="0"/>
                          <a:cs typeface="Verdana" panose="020B0604030504040204" pitchFamily="34" charset="0"/>
                        </a:rPr>
                        <a:t>Total </a:t>
                      </a:r>
                    </a:p>
                  </a:txBody>
                  <a:tcPr marL="82798" marR="82798" marT="41400" marB="41400">
                    <a:solidFill>
                      <a:srgbClr val="233369"/>
                    </a:solidFill>
                  </a:tcPr>
                </a:tc>
                <a:extLst>
                  <a:ext uri="{0D108BD9-81ED-4DB2-BD59-A6C34878D82A}">
                    <a16:rowId xmlns:a16="http://schemas.microsoft.com/office/drawing/2014/main" val="3240445428"/>
                  </a:ext>
                </a:extLst>
              </a:tr>
              <a:tr h="695834">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Track/500m</a:t>
                      </a:r>
                    </a:p>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£1.5 million</a:t>
                      </a:r>
                    </a:p>
                  </a:txBody>
                  <a:tcPr marL="82798" marR="82798" marT="41400" marB="41400"/>
                </a:tc>
                <a:tc>
                  <a:txBody>
                    <a:bodyPr/>
                    <a:lstStyle/>
                    <a:p>
                      <a:pPr algn="r"/>
                      <a:r>
                        <a:rPr lang="en-GB" sz="1200" dirty="0">
                          <a:latin typeface="Verdana" panose="020B0604030504040204" pitchFamily="34" charset="0"/>
                          <a:ea typeface="Verdana" panose="020B0604030504040204" pitchFamily="34" charset="0"/>
                          <a:cs typeface="Verdana" panose="020B0604030504040204" pitchFamily="34" charset="0"/>
                        </a:rPr>
                        <a:t>         cm</a:t>
                      </a:r>
                    </a:p>
                  </a:txBody>
                  <a:tcPr marL="82798" marR="82798" marT="41400" marB="41400" anchor="ctr"/>
                </a:tc>
                <a:tc>
                  <a:txBody>
                    <a:bodyPr/>
                    <a:lstStyle/>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extLst>
                  <a:ext uri="{0D108BD9-81ED-4DB2-BD59-A6C34878D82A}">
                    <a16:rowId xmlns:a16="http://schemas.microsoft.com/office/drawing/2014/main" val="790762155"/>
                  </a:ext>
                </a:extLst>
              </a:tr>
              <a:tr h="695834">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Points</a:t>
                      </a:r>
                    </a:p>
                  </a:txBody>
                  <a:tcPr marL="82798" marR="82798" marT="41400" marB="41400"/>
                </a:tc>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£7 million</a:t>
                      </a:r>
                    </a:p>
                  </a:txBody>
                  <a:tcPr marL="82798" marR="82798" marT="41400" marB="41400"/>
                </a:tc>
                <a:tc>
                  <a:txBody>
                    <a:bodyPr/>
                    <a:lstStyle/>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tc>
                  <a:txBody>
                    <a:bodyPr/>
                    <a:lstStyle/>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extLst>
                  <a:ext uri="{0D108BD9-81ED-4DB2-BD59-A6C34878D82A}">
                    <a16:rowId xmlns:a16="http://schemas.microsoft.com/office/drawing/2014/main" val="2259384340"/>
                  </a:ext>
                </a:extLst>
              </a:tr>
              <a:tr h="695834">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Bridges </a:t>
                      </a:r>
                    </a:p>
                  </a:txBody>
                  <a:tcPr marL="82798" marR="82798" marT="41400" marB="41400"/>
                </a:tc>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£2 million</a:t>
                      </a:r>
                    </a:p>
                  </a:txBody>
                  <a:tcPr marL="82798" marR="82798" marT="41400" marB="41400"/>
                </a:tc>
                <a:tc>
                  <a:txBody>
                    <a:bodyPr/>
                    <a:lstStyle/>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tc>
                  <a:txBody>
                    <a:bodyPr/>
                    <a:lstStyle/>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extLst>
                  <a:ext uri="{0D108BD9-81ED-4DB2-BD59-A6C34878D82A}">
                    <a16:rowId xmlns:a16="http://schemas.microsoft.com/office/drawing/2014/main" val="2240020390"/>
                  </a:ext>
                </a:extLst>
              </a:tr>
              <a:tr h="695834">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Stations</a:t>
                      </a:r>
                    </a:p>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£10 million</a:t>
                      </a:r>
                    </a:p>
                  </a:txBody>
                  <a:tcPr marL="82798" marR="82798" marT="41400" marB="41400"/>
                </a:tc>
                <a:tc>
                  <a:txBody>
                    <a:bodyPr/>
                    <a:lstStyle/>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tc>
                  <a:txBody>
                    <a:bodyPr/>
                    <a:lstStyle/>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extLst>
                  <a:ext uri="{0D108BD9-81ED-4DB2-BD59-A6C34878D82A}">
                    <a16:rowId xmlns:a16="http://schemas.microsoft.com/office/drawing/2014/main" val="6662341"/>
                  </a:ext>
                </a:extLst>
              </a:tr>
              <a:tr h="695834">
                <a:tc>
                  <a:txBody>
                    <a:bodyPr/>
                    <a:lstStyle/>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tc>
                  <a:txBody>
                    <a:bodyPr/>
                    <a:lstStyle/>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tc>
                  <a:txBody>
                    <a:bodyPr/>
                    <a:lstStyle/>
                    <a:p>
                      <a:r>
                        <a:rPr lang="en-GB" sz="1400" b="1" dirty="0">
                          <a:latin typeface="Verdana" panose="020B0604030504040204" pitchFamily="34" charset="0"/>
                          <a:ea typeface="Verdana" panose="020B0604030504040204" pitchFamily="34" charset="0"/>
                          <a:cs typeface="Verdana" panose="020B0604030504040204" pitchFamily="34" charset="0"/>
                        </a:rPr>
                        <a:t>Total</a:t>
                      </a:r>
                      <a:endParaRPr lang="en-GB" sz="1200" b="1"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tc>
                  <a:txBody>
                    <a:bodyPr/>
                    <a:lstStyle/>
                    <a:p>
                      <a:endParaRPr lang="en-GB" sz="1200" dirty="0">
                        <a:latin typeface="Verdana" panose="020B0604030504040204" pitchFamily="34" charset="0"/>
                        <a:ea typeface="Verdana" panose="020B0604030504040204" pitchFamily="34" charset="0"/>
                        <a:cs typeface="Verdana" panose="020B0604030504040204" pitchFamily="34" charset="0"/>
                      </a:endParaRPr>
                    </a:p>
                  </a:txBody>
                  <a:tcPr marL="82798" marR="82798" marT="41400" marB="41400"/>
                </a:tc>
                <a:extLst>
                  <a:ext uri="{0D108BD9-81ED-4DB2-BD59-A6C34878D82A}">
                    <a16:rowId xmlns:a16="http://schemas.microsoft.com/office/drawing/2014/main" val="2374135591"/>
                  </a:ext>
                </a:extLst>
              </a:tr>
            </a:tbl>
          </a:graphicData>
        </a:graphic>
      </p:graphicFrame>
      <p:cxnSp>
        <p:nvCxnSpPr>
          <p:cNvPr id="4" name="Straight Connector 3">
            <a:extLst>
              <a:ext uri="{FF2B5EF4-FFF2-40B4-BE49-F238E27FC236}">
                <a16:creationId xmlns:a16="http://schemas.microsoft.com/office/drawing/2014/main" id="{270494F1-E6C0-4DD4-B1E5-2004D82EB860}"/>
              </a:ext>
            </a:extLst>
          </p:cNvPr>
          <p:cNvCxnSpPr/>
          <p:nvPr/>
        </p:nvCxnSpPr>
        <p:spPr>
          <a:xfrm>
            <a:off x="851485" y="5900565"/>
            <a:ext cx="76200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98A7E487-C5D5-4D7A-B93A-E384DD1895C1}"/>
              </a:ext>
            </a:extLst>
          </p:cNvPr>
          <p:cNvCxnSpPr/>
          <p:nvPr/>
        </p:nvCxnSpPr>
        <p:spPr>
          <a:xfrm>
            <a:off x="853279" y="6535233"/>
            <a:ext cx="76200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841BA27-703B-477B-8C00-EAB31970B9B5}"/>
              </a:ext>
            </a:extLst>
          </p:cNvPr>
          <p:cNvCxnSpPr/>
          <p:nvPr/>
        </p:nvCxnSpPr>
        <p:spPr>
          <a:xfrm>
            <a:off x="836445" y="7987235"/>
            <a:ext cx="762000" cy="0"/>
          </a:xfrm>
          <a:prstGeom prst="line">
            <a:avLst/>
          </a:prstGeom>
          <a:ln w="12700"/>
        </p:spPr>
        <p:style>
          <a:lnRef idx="1">
            <a:schemeClr val="dk1"/>
          </a:lnRef>
          <a:fillRef idx="0">
            <a:schemeClr val="dk1"/>
          </a:fillRef>
          <a:effectRef idx="0">
            <a:schemeClr val="dk1"/>
          </a:effectRef>
          <a:fontRef idx="minor">
            <a:schemeClr val="tx1"/>
          </a:fontRef>
        </p:style>
      </p:cxnSp>
      <p:sp>
        <p:nvSpPr>
          <p:cNvPr id="5" name="Oval 4">
            <a:extLst>
              <a:ext uri="{FF2B5EF4-FFF2-40B4-BE49-F238E27FC236}">
                <a16:creationId xmlns:a16="http://schemas.microsoft.com/office/drawing/2014/main" id="{38524FEC-ABA1-4487-88FC-B1E76160C603}"/>
              </a:ext>
            </a:extLst>
          </p:cNvPr>
          <p:cNvSpPr/>
          <p:nvPr/>
        </p:nvSpPr>
        <p:spPr>
          <a:xfrm>
            <a:off x="1084095" y="7872936"/>
            <a:ext cx="247650" cy="20954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9E907352-BEE1-48A4-9F7C-FC152910D352}"/>
              </a:ext>
            </a:extLst>
          </p:cNvPr>
          <p:cNvCxnSpPr>
            <a:cxnSpLocks/>
          </p:cNvCxnSpPr>
          <p:nvPr/>
        </p:nvCxnSpPr>
        <p:spPr>
          <a:xfrm>
            <a:off x="1234279" y="6535233"/>
            <a:ext cx="381000" cy="114300"/>
          </a:xfrm>
          <a:prstGeom prst="line">
            <a:avLst/>
          </a:prstGeom>
          <a:ln w="12700"/>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2F9E0990-69D9-45D6-AA4F-79C17DBC6C12}"/>
              </a:ext>
            </a:extLst>
          </p:cNvPr>
          <p:cNvCxnSpPr/>
          <p:nvPr/>
        </p:nvCxnSpPr>
        <p:spPr>
          <a:xfrm>
            <a:off x="851485" y="7280458"/>
            <a:ext cx="762000" cy="0"/>
          </a:xfrm>
          <a:prstGeom prst="line">
            <a:avLst/>
          </a:prstGeom>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708BEFC4-4DEA-4931-98BD-73343B4445A0}"/>
              </a:ext>
            </a:extLst>
          </p:cNvPr>
          <p:cNvCxnSpPr>
            <a:cxnSpLocks/>
          </p:cNvCxnSpPr>
          <p:nvPr/>
        </p:nvCxnSpPr>
        <p:spPr>
          <a:xfrm>
            <a:off x="992355" y="7177032"/>
            <a:ext cx="4953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EBDB7EE-8F38-404B-8B0B-B4905F0071E7}"/>
              </a:ext>
            </a:extLst>
          </p:cNvPr>
          <p:cNvCxnSpPr>
            <a:cxnSpLocks/>
          </p:cNvCxnSpPr>
          <p:nvPr/>
        </p:nvCxnSpPr>
        <p:spPr>
          <a:xfrm flipH="1">
            <a:off x="1487655" y="7062226"/>
            <a:ext cx="125830" cy="1148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A2F4A0-F10E-4224-9C50-C7104E97BA71}"/>
              </a:ext>
            </a:extLst>
          </p:cNvPr>
          <p:cNvCxnSpPr>
            <a:cxnSpLocks/>
          </p:cNvCxnSpPr>
          <p:nvPr/>
        </p:nvCxnSpPr>
        <p:spPr>
          <a:xfrm flipH="1" flipV="1">
            <a:off x="866525" y="7119629"/>
            <a:ext cx="125831" cy="57404"/>
          </a:xfrm>
          <a:prstGeom prst="line">
            <a:avLst/>
          </a:prstGeom>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8228FA70-5AEA-4258-BD83-1037BAC9029D}"/>
              </a:ext>
            </a:extLst>
          </p:cNvPr>
          <p:cNvGrpSpPr/>
          <p:nvPr/>
        </p:nvGrpSpPr>
        <p:grpSpPr>
          <a:xfrm rot="10800000">
            <a:off x="851485" y="7381513"/>
            <a:ext cx="746960" cy="114807"/>
            <a:chOff x="804870" y="7828184"/>
            <a:chExt cx="746960" cy="114807"/>
          </a:xfrm>
        </p:grpSpPr>
        <p:cxnSp>
          <p:nvCxnSpPr>
            <p:cNvPr id="26" name="Straight Connector 25">
              <a:extLst>
                <a:ext uri="{FF2B5EF4-FFF2-40B4-BE49-F238E27FC236}">
                  <a16:creationId xmlns:a16="http://schemas.microsoft.com/office/drawing/2014/main" id="{94F07302-AF93-4158-98E6-A4322B0303A9}"/>
                </a:ext>
              </a:extLst>
            </p:cNvPr>
            <p:cNvCxnSpPr>
              <a:cxnSpLocks/>
            </p:cNvCxnSpPr>
            <p:nvPr/>
          </p:nvCxnSpPr>
          <p:spPr>
            <a:xfrm>
              <a:off x="930700" y="7942990"/>
              <a:ext cx="4953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87FA822-4D73-4F3C-8030-CC305479A03D}"/>
                </a:ext>
              </a:extLst>
            </p:cNvPr>
            <p:cNvCxnSpPr>
              <a:cxnSpLocks/>
            </p:cNvCxnSpPr>
            <p:nvPr/>
          </p:nvCxnSpPr>
          <p:spPr>
            <a:xfrm flipH="1">
              <a:off x="1426000" y="7828184"/>
              <a:ext cx="125830" cy="1148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71DF975-EA3F-4EB0-9106-D97CC148194A}"/>
                </a:ext>
              </a:extLst>
            </p:cNvPr>
            <p:cNvCxnSpPr>
              <a:cxnSpLocks/>
            </p:cNvCxnSpPr>
            <p:nvPr/>
          </p:nvCxnSpPr>
          <p:spPr>
            <a:xfrm flipH="1" flipV="1">
              <a:off x="804870" y="7885587"/>
              <a:ext cx="125831" cy="57404"/>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33" name="Picture 32" descr="A picture containing icon&#10;&#10;Description automatically generated">
            <a:extLst>
              <a:ext uri="{FF2B5EF4-FFF2-40B4-BE49-F238E27FC236}">
                <a16:creationId xmlns:a16="http://schemas.microsoft.com/office/drawing/2014/main" id="{525A1670-03EA-B17A-B6B4-99FE0376D8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929748"/>
            <a:ext cx="3746000" cy="957074"/>
          </a:xfrm>
          <a:prstGeom prst="rect">
            <a:avLst/>
          </a:prstGeom>
        </p:spPr>
      </p:pic>
    </p:spTree>
    <p:custDataLst>
      <p:tags r:id="rId1"/>
    </p:custDataLst>
    <p:extLst>
      <p:ext uri="{BB962C8B-B14F-4D97-AF65-F5344CB8AC3E}">
        <p14:creationId xmlns:p14="http://schemas.microsoft.com/office/powerpoint/2010/main" val="3160030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B58C514-E30A-C120-7A3E-542D6B626B39}"/>
              </a:ext>
            </a:extLst>
          </p:cNvPr>
          <p:cNvGrpSpPr/>
          <p:nvPr/>
        </p:nvGrpSpPr>
        <p:grpSpPr>
          <a:xfrm>
            <a:off x="-1" y="0"/>
            <a:ext cx="6858002" cy="9906000"/>
            <a:chOff x="-1" y="0"/>
            <a:chExt cx="6858002" cy="9906000"/>
          </a:xfrm>
        </p:grpSpPr>
        <p:pic>
          <p:nvPicPr>
            <p:cNvPr id="5" name="Picture 4" descr="Background pattern&#10;&#10;Description automatically generated">
              <a:extLst>
                <a:ext uri="{FF2B5EF4-FFF2-40B4-BE49-F238E27FC236}">
                  <a16:creationId xmlns:a16="http://schemas.microsoft.com/office/drawing/2014/main" id="{043175D9-8D9D-A54E-B48D-C155508613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6" name="Group 5">
              <a:extLst>
                <a:ext uri="{FF2B5EF4-FFF2-40B4-BE49-F238E27FC236}">
                  <a16:creationId xmlns:a16="http://schemas.microsoft.com/office/drawing/2014/main" id="{38307FBA-7F43-069C-39FD-464532F1E066}"/>
                </a:ext>
              </a:extLst>
            </p:cNvPr>
            <p:cNvGrpSpPr/>
            <p:nvPr/>
          </p:nvGrpSpPr>
          <p:grpSpPr>
            <a:xfrm>
              <a:off x="342089" y="384550"/>
              <a:ext cx="6173821" cy="9136898"/>
              <a:chOff x="342089" y="346548"/>
              <a:chExt cx="6173821" cy="9136898"/>
            </a:xfrm>
          </p:grpSpPr>
          <p:sp>
            <p:nvSpPr>
              <p:cNvPr id="11" name="Rectangle: Rounded Corners 10">
                <a:extLst>
                  <a:ext uri="{FF2B5EF4-FFF2-40B4-BE49-F238E27FC236}">
                    <a16:creationId xmlns:a16="http://schemas.microsoft.com/office/drawing/2014/main" id="{EBEA1274-948E-F3A0-1EBE-489C4728ADD2}"/>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Rounded Corners 11">
                <a:extLst>
                  <a:ext uri="{FF2B5EF4-FFF2-40B4-BE49-F238E27FC236}">
                    <a16:creationId xmlns:a16="http://schemas.microsoft.com/office/drawing/2014/main" id="{6C92CF9F-C085-78E0-11B6-AE2571949CAD}"/>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Rounded Corners 12">
                <a:extLst>
                  <a:ext uri="{FF2B5EF4-FFF2-40B4-BE49-F238E27FC236}">
                    <a16:creationId xmlns:a16="http://schemas.microsoft.com/office/drawing/2014/main" id="{D9873096-E006-256B-9413-98B9E2720BD3}"/>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8" name="Picture 7" descr="Shape, circle&#10;&#10;Description automatically generated">
              <a:extLst>
                <a:ext uri="{FF2B5EF4-FFF2-40B4-BE49-F238E27FC236}">
                  <a16:creationId xmlns:a16="http://schemas.microsoft.com/office/drawing/2014/main" id="{EBE57776-9934-45B2-7C35-FAA37792AE68}"/>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10" name="Picture 9" descr="Shape, circle&#10;&#10;Description automatically generated">
              <a:extLst>
                <a:ext uri="{FF2B5EF4-FFF2-40B4-BE49-F238E27FC236}">
                  <a16:creationId xmlns:a16="http://schemas.microsoft.com/office/drawing/2014/main" id="{02DDF7F9-AF0A-4191-2B70-66EEB1A38174}"/>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grpSp>
        <p:nvGrpSpPr>
          <p:cNvPr id="2" name="Group 1">
            <a:extLst>
              <a:ext uri="{FF2B5EF4-FFF2-40B4-BE49-F238E27FC236}">
                <a16:creationId xmlns:a16="http://schemas.microsoft.com/office/drawing/2014/main" id="{FF033F42-B834-40F3-813C-AA444ECF27D6}"/>
              </a:ext>
            </a:extLst>
          </p:cNvPr>
          <p:cNvGrpSpPr/>
          <p:nvPr/>
        </p:nvGrpSpPr>
        <p:grpSpPr>
          <a:xfrm>
            <a:off x="342087" y="577766"/>
            <a:ext cx="6173821" cy="8722417"/>
            <a:chOff x="663676" y="577767"/>
            <a:chExt cx="5530648" cy="7813738"/>
          </a:xfrm>
        </p:grpSpPr>
        <p:pic>
          <p:nvPicPr>
            <p:cNvPr id="7" name="Picture 6" descr="Map&#10;&#10;Description automatically generated">
              <a:extLst>
                <a:ext uri="{FF2B5EF4-FFF2-40B4-BE49-F238E27FC236}">
                  <a16:creationId xmlns:a16="http://schemas.microsoft.com/office/drawing/2014/main" id="{CB1B9348-6BF5-42A1-B94C-D4248ED2E2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676" y="577767"/>
              <a:ext cx="5530648" cy="7813738"/>
            </a:xfrm>
            <a:prstGeom prst="rect">
              <a:avLst/>
            </a:prstGeom>
          </p:spPr>
        </p:pic>
        <p:pic>
          <p:nvPicPr>
            <p:cNvPr id="9" name="Picture 8">
              <a:extLst>
                <a:ext uri="{FF2B5EF4-FFF2-40B4-BE49-F238E27FC236}">
                  <a16:creationId xmlns:a16="http://schemas.microsoft.com/office/drawing/2014/main" id="{73F4052F-52BC-412E-B28D-F756C7115CE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63676" y="578537"/>
              <a:ext cx="5530648" cy="7811705"/>
            </a:xfrm>
            <a:prstGeom prst="rect">
              <a:avLst/>
            </a:prstGeom>
          </p:spPr>
        </p:pic>
      </p:grpSp>
      <p:pic>
        <p:nvPicPr>
          <p:cNvPr id="14" name="Picture 13" descr="A picture containing icon&#10;&#10;Description automatically generated">
            <a:extLst>
              <a:ext uri="{FF2B5EF4-FFF2-40B4-BE49-F238E27FC236}">
                <a16:creationId xmlns:a16="http://schemas.microsoft.com/office/drawing/2014/main" id="{EFF5D732-C9CB-BC8E-2A8F-F40D553204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929748"/>
            <a:ext cx="3746000" cy="957074"/>
          </a:xfrm>
          <a:prstGeom prst="rect">
            <a:avLst/>
          </a:prstGeom>
        </p:spPr>
      </p:pic>
    </p:spTree>
    <p:custDataLst>
      <p:tags r:id="rId1"/>
    </p:custDataLst>
    <p:extLst>
      <p:ext uri="{BB962C8B-B14F-4D97-AF65-F5344CB8AC3E}">
        <p14:creationId xmlns:p14="http://schemas.microsoft.com/office/powerpoint/2010/main" val="2293046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249E5F9-2AE0-DA24-35C5-70DB94CC079B}"/>
              </a:ext>
            </a:extLst>
          </p:cNvPr>
          <p:cNvGrpSpPr/>
          <p:nvPr/>
        </p:nvGrpSpPr>
        <p:grpSpPr>
          <a:xfrm>
            <a:off x="-1" y="0"/>
            <a:ext cx="6858002" cy="9906000"/>
            <a:chOff x="-1" y="0"/>
            <a:chExt cx="6858002" cy="9906000"/>
          </a:xfrm>
        </p:grpSpPr>
        <p:pic>
          <p:nvPicPr>
            <p:cNvPr id="5" name="Picture 4" descr="Background pattern&#10;&#10;Description automatically generated">
              <a:extLst>
                <a:ext uri="{FF2B5EF4-FFF2-40B4-BE49-F238E27FC236}">
                  <a16:creationId xmlns:a16="http://schemas.microsoft.com/office/drawing/2014/main" id="{3201F1E6-0A4E-07FF-691E-97C3E82F8D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6" name="Group 5">
              <a:extLst>
                <a:ext uri="{FF2B5EF4-FFF2-40B4-BE49-F238E27FC236}">
                  <a16:creationId xmlns:a16="http://schemas.microsoft.com/office/drawing/2014/main" id="{262F30C3-AAD4-958F-10D8-49A437AAD19F}"/>
                </a:ext>
              </a:extLst>
            </p:cNvPr>
            <p:cNvGrpSpPr/>
            <p:nvPr/>
          </p:nvGrpSpPr>
          <p:grpSpPr>
            <a:xfrm>
              <a:off x="342089" y="384550"/>
              <a:ext cx="6173821" cy="9136898"/>
              <a:chOff x="342089" y="346548"/>
              <a:chExt cx="6173821" cy="9136898"/>
            </a:xfrm>
          </p:grpSpPr>
          <p:sp>
            <p:nvSpPr>
              <p:cNvPr id="9" name="Rectangle: Rounded Corners 8">
                <a:extLst>
                  <a:ext uri="{FF2B5EF4-FFF2-40B4-BE49-F238E27FC236}">
                    <a16:creationId xmlns:a16="http://schemas.microsoft.com/office/drawing/2014/main" id="{07274F98-1AF0-1BE1-2A76-E490AC9740FB}"/>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Rounded Corners 9">
                <a:extLst>
                  <a:ext uri="{FF2B5EF4-FFF2-40B4-BE49-F238E27FC236}">
                    <a16:creationId xmlns:a16="http://schemas.microsoft.com/office/drawing/2014/main" id="{E4252EBB-7EB8-8FCF-A291-1B6A723FB63B}"/>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Rounded Corners 10">
                <a:extLst>
                  <a:ext uri="{FF2B5EF4-FFF2-40B4-BE49-F238E27FC236}">
                    <a16:creationId xmlns:a16="http://schemas.microsoft.com/office/drawing/2014/main" id="{5440FB59-C7C1-5F1E-E716-AD914255A679}"/>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7" name="Picture 6" descr="Shape, circle&#10;&#10;Description automatically generated">
              <a:extLst>
                <a:ext uri="{FF2B5EF4-FFF2-40B4-BE49-F238E27FC236}">
                  <a16:creationId xmlns:a16="http://schemas.microsoft.com/office/drawing/2014/main" id="{5BC717FA-E4F3-DB61-B7DE-F55468617AAC}"/>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8" name="Picture 7" descr="Shape, circle&#10;&#10;Description automatically generated">
              <a:extLst>
                <a:ext uri="{FF2B5EF4-FFF2-40B4-BE49-F238E27FC236}">
                  <a16:creationId xmlns:a16="http://schemas.microsoft.com/office/drawing/2014/main" id="{F0DD8130-8E4B-5D30-06E6-64638ACE0B8A}"/>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sp>
        <p:nvSpPr>
          <p:cNvPr id="2" name="TextBox 1">
            <a:extLst>
              <a:ext uri="{FF2B5EF4-FFF2-40B4-BE49-F238E27FC236}">
                <a16:creationId xmlns:a16="http://schemas.microsoft.com/office/drawing/2014/main" id="{A0E2B1A5-1F41-45A0-A190-31723C622E07}"/>
              </a:ext>
            </a:extLst>
          </p:cNvPr>
          <p:cNvSpPr txBox="1"/>
          <p:nvPr/>
        </p:nvSpPr>
        <p:spPr>
          <a:xfrm>
            <a:off x="552449" y="625646"/>
            <a:ext cx="5753100" cy="5386090"/>
          </a:xfrm>
          <a:prstGeom prst="rect">
            <a:avLst/>
          </a:prstGeom>
          <a:noFill/>
          <a:ln>
            <a:noFill/>
          </a:ln>
        </p:spPr>
        <p:txBody>
          <a:bodyPr wrap="square" rtlCol="0">
            <a:spAutoFit/>
          </a:bodyPr>
          <a:lstStyle/>
          <a:p>
            <a:r>
              <a:rPr lang="en-GB" sz="1400" b="1" dirty="0">
                <a:latin typeface="Verdana" panose="020B0604030504040204" pitchFamily="34" charset="0"/>
                <a:ea typeface="Verdana" panose="020B0604030504040204" pitchFamily="34" charset="0"/>
                <a:cs typeface="Verdana" panose="020B0604030504040204" pitchFamily="34" charset="0"/>
              </a:rPr>
              <a:t>How much does your train route cost?</a:t>
            </a:r>
          </a:p>
          <a:p>
            <a:endParaRPr lang="en-GB" sz="1600" dirty="0"/>
          </a:p>
          <a:p>
            <a:endParaRPr lang="en-GB" sz="1600" dirty="0"/>
          </a:p>
          <a:p>
            <a:endParaRPr lang="en-GB" sz="1600" dirty="0"/>
          </a:p>
          <a:p>
            <a:endParaRPr lang="en-GB" sz="1600" dirty="0"/>
          </a:p>
          <a:p>
            <a:r>
              <a:rPr lang="en-GB" sz="1400" b="1" dirty="0">
                <a:latin typeface="Verdana" panose="020B0604030504040204" pitchFamily="34" charset="0"/>
                <a:ea typeface="Verdana" panose="020B0604030504040204" pitchFamily="34" charset="0"/>
                <a:cs typeface="Verdana" panose="020B0604030504040204" pitchFamily="34" charset="0"/>
              </a:rPr>
              <a:t>What effect on the environment will your train route have?</a:t>
            </a: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r>
              <a:rPr lang="en-GB" sz="1400" b="1" dirty="0">
                <a:latin typeface="Verdana" panose="020B0604030504040204" pitchFamily="34" charset="0"/>
                <a:ea typeface="Verdana" panose="020B0604030504040204" pitchFamily="34" charset="0"/>
                <a:cs typeface="Verdana" panose="020B0604030504040204" pitchFamily="34" charset="0"/>
              </a:rPr>
              <a:t>What key elements does your team think a station needs?</a:t>
            </a: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r>
              <a:rPr lang="en-GB" sz="1400" b="1" dirty="0">
                <a:latin typeface="Verdana" panose="020B0604030504040204" pitchFamily="34" charset="0"/>
                <a:ea typeface="Verdana" panose="020B0604030504040204" pitchFamily="34" charset="0"/>
                <a:cs typeface="Verdana" panose="020B0604030504040204" pitchFamily="34" charset="0"/>
              </a:rPr>
              <a:t>Who will use your station? </a:t>
            </a:r>
            <a:r>
              <a:rPr lang="en-GB" sz="1400" dirty="0">
                <a:latin typeface="Verdana" panose="020B0604030504040204" pitchFamily="34" charset="0"/>
                <a:ea typeface="Verdana" panose="020B0604030504040204" pitchFamily="34" charset="0"/>
                <a:cs typeface="Verdana" panose="020B0604030504040204" pitchFamily="34" charset="0"/>
              </a:rPr>
              <a:t>List the types of customer who will use the station and how they will use it. What will they need to make their customer experience enjoyable?</a:t>
            </a:r>
          </a:p>
        </p:txBody>
      </p:sp>
      <p:graphicFrame>
        <p:nvGraphicFramePr>
          <p:cNvPr id="3" name="Table 3">
            <a:extLst>
              <a:ext uri="{FF2B5EF4-FFF2-40B4-BE49-F238E27FC236}">
                <a16:creationId xmlns:a16="http://schemas.microsoft.com/office/drawing/2014/main" id="{5A7D1C89-1633-4D0F-9B63-F2987A52B5E1}"/>
              </a:ext>
            </a:extLst>
          </p:cNvPr>
          <p:cNvGraphicFramePr>
            <a:graphicFrameLocks noGrp="1"/>
          </p:cNvGraphicFramePr>
          <p:nvPr>
            <p:extLst>
              <p:ext uri="{D42A27DB-BD31-4B8C-83A1-F6EECF244321}">
                <p14:modId xmlns:p14="http://schemas.microsoft.com/office/powerpoint/2010/main" val="3168405891"/>
              </p:ext>
            </p:extLst>
          </p:nvPr>
        </p:nvGraphicFramePr>
        <p:xfrm>
          <a:off x="457200" y="6409055"/>
          <a:ext cx="5943600" cy="2838450"/>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478992912"/>
                    </a:ext>
                  </a:extLst>
                </a:gridCol>
                <a:gridCol w="1981200">
                  <a:extLst>
                    <a:ext uri="{9D8B030D-6E8A-4147-A177-3AD203B41FA5}">
                      <a16:colId xmlns:a16="http://schemas.microsoft.com/office/drawing/2014/main" val="2022197862"/>
                    </a:ext>
                  </a:extLst>
                </a:gridCol>
                <a:gridCol w="1981200">
                  <a:extLst>
                    <a:ext uri="{9D8B030D-6E8A-4147-A177-3AD203B41FA5}">
                      <a16:colId xmlns:a16="http://schemas.microsoft.com/office/drawing/2014/main" val="790115852"/>
                    </a:ext>
                  </a:extLst>
                </a:gridCol>
              </a:tblGrid>
              <a:tr h="473075">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Customer</a:t>
                      </a:r>
                    </a:p>
                  </a:txBody>
                  <a:tcPr>
                    <a:solidFill>
                      <a:srgbClr val="233369"/>
                    </a:solidFill>
                  </a:tcPr>
                </a:tc>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Use of the station</a:t>
                      </a:r>
                    </a:p>
                  </a:txBody>
                  <a:tcPr>
                    <a:solidFill>
                      <a:srgbClr val="233369"/>
                    </a:solidFill>
                  </a:tcPr>
                </a:tc>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Station facilities they will use</a:t>
                      </a:r>
                    </a:p>
                  </a:txBody>
                  <a:tcPr>
                    <a:solidFill>
                      <a:srgbClr val="233369"/>
                    </a:solidFill>
                  </a:tcPr>
                </a:tc>
                <a:extLst>
                  <a:ext uri="{0D108BD9-81ED-4DB2-BD59-A6C34878D82A}">
                    <a16:rowId xmlns:a16="http://schemas.microsoft.com/office/drawing/2014/main" val="77863252"/>
                  </a:ext>
                </a:extLst>
              </a:tr>
              <a:tr h="473075">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070062712"/>
                  </a:ext>
                </a:extLst>
              </a:tr>
              <a:tr h="473075">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925593743"/>
                  </a:ext>
                </a:extLst>
              </a:tr>
              <a:tr h="473075">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25368533"/>
                  </a:ext>
                </a:extLst>
              </a:tr>
              <a:tr h="473075">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3418638572"/>
                  </a:ext>
                </a:extLst>
              </a:tr>
              <a:tr h="473075">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455703272"/>
                  </a:ext>
                </a:extLst>
              </a:tr>
            </a:tbl>
          </a:graphicData>
        </a:graphic>
      </p:graphicFrame>
    </p:spTree>
    <p:custDataLst>
      <p:tags r:id="rId1"/>
    </p:custDataLst>
    <p:extLst>
      <p:ext uri="{BB962C8B-B14F-4D97-AF65-F5344CB8AC3E}">
        <p14:creationId xmlns:p14="http://schemas.microsoft.com/office/powerpoint/2010/main" val="3735713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3405310-DCD2-D4D4-5B36-CC497414EC1C}"/>
              </a:ext>
            </a:extLst>
          </p:cNvPr>
          <p:cNvGrpSpPr/>
          <p:nvPr/>
        </p:nvGrpSpPr>
        <p:grpSpPr>
          <a:xfrm>
            <a:off x="-1" y="0"/>
            <a:ext cx="6858002" cy="9906000"/>
            <a:chOff x="-1" y="0"/>
            <a:chExt cx="6858002" cy="9906000"/>
          </a:xfrm>
        </p:grpSpPr>
        <p:pic>
          <p:nvPicPr>
            <p:cNvPr id="8" name="Picture 7" descr="Background pattern&#10;&#10;Description automatically generated">
              <a:extLst>
                <a:ext uri="{FF2B5EF4-FFF2-40B4-BE49-F238E27FC236}">
                  <a16:creationId xmlns:a16="http://schemas.microsoft.com/office/drawing/2014/main" id="{D0A6D000-0671-E511-FFBA-A45D89ABA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9" name="Group 8">
              <a:extLst>
                <a:ext uri="{FF2B5EF4-FFF2-40B4-BE49-F238E27FC236}">
                  <a16:creationId xmlns:a16="http://schemas.microsoft.com/office/drawing/2014/main" id="{BCF4214E-4F92-C996-62E3-C69FE668F0BF}"/>
                </a:ext>
              </a:extLst>
            </p:cNvPr>
            <p:cNvGrpSpPr/>
            <p:nvPr/>
          </p:nvGrpSpPr>
          <p:grpSpPr>
            <a:xfrm>
              <a:off x="342089" y="384550"/>
              <a:ext cx="6173821" cy="9136898"/>
              <a:chOff x="342089" y="346548"/>
              <a:chExt cx="6173821" cy="9136898"/>
            </a:xfrm>
          </p:grpSpPr>
          <p:sp>
            <p:nvSpPr>
              <p:cNvPr id="12" name="Rectangle: Rounded Corners 11">
                <a:extLst>
                  <a:ext uri="{FF2B5EF4-FFF2-40B4-BE49-F238E27FC236}">
                    <a16:creationId xmlns:a16="http://schemas.microsoft.com/office/drawing/2014/main" id="{85FFEB80-19D7-60C8-53F7-A4A044E3DADC}"/>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Rounded Corners 12">
                <a:extLst>
                  <a:ext uri="{FF2B5EF4-FFF2-40B4-BE49-F238E27FC236}">
                    <a16:creationId xmlns:a16="http://schemas.microsoft.com/office/drawing/2014/main" id="{1033D4C4-6A56-9D5E-8E90-510F939287EE}"/>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Rounded Corners 13">
                <a:extLst>
                  <a:ext uri="{FF2B5EF4-FFF2-40B4-BE49-F238E27FC236}">
                    <a16:creationId xmlns:a16="http://schemas.microsoft.com/office/drawing/2014/main" id="{9EED0198-E649-3AEA-B14D-C91CFEFA0E62}"/>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0" name="Picture 9" descr="Shape, circle&#10;&#10;Description automatically generated">
              <a:extLst>
                <a:ext uri="{FF2B5EF4-FFF2-40B4-BE49-F238E27FC236}">
                  <a16:creationId xmlns:a16="http://schemas.microsoft.com/office/drawing/2014/main" id="{195F35F0-FB34-D42B-B19E-537DB6B88F99}"/>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11" name="Picture 10" descr="Shape, circle&#10;&#10;Description automatically generated">
              <a:extLst>
                <a:ext uri="{FF2B5EF4-FFF2-40B4-BE49-F238E27FC236}">
                  <a16:creationId xmlns:a16="http://schemas.microsoft.com/office/drawing/2014/main" id="{87956DA9-03B3-83B3-3B83-02CF6BCB2C58}"/>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sp>
        <p:nvSpPr>
          <p:cNvPr id="2" name="TextBox 1">
            <a:extLst>
              <a:ext uri="{FF2B5EF4-FFF2-40B4-BE49-F238E27FC236}">
                <a16:creationId xmlns:a16="http://schemas.microsoft.com/office/drawing/2014/main" id="{A0E2B1A5-1F41-45A0-A190-31723C622E07}"/>
              </a:ext>
            </a:extLst>
          </p:cNvPr>
          <p:cNvSpPr txBox="1"/>
          <p:nvPr/>
        </p:nvSpPr>
        <p:spPr>
          <a:xfrm>
            <a:off x="512684" y="660857"/>
            <a:ext cx="5832628" cy="5139869"/>
          </a:xfrm>
          <a:prstGeom prst="rect">
            <a:avLst/>
          </a:prstGeom>
          <a:noFill/>
          <a:ln>
            <a:noFill/>
          </a:ln>
        </p:spPr>
        <p:txBody>
          <a:bodyPr wrap="square" rtlCol="0">
            <a:spAutoFit/>
          </a:bodyPr>
          <a:lstStyle/>
          <a:p>
            <a:r>
              <a:rPr lang="en-GB" sz="1400" dirty="0">
                <a:latin typeface="Verdana" panose="020B0604030504040204" pitchFamily="34" charset="0"/>
                <a:ea typeface="Verdana" panose="020B0604030504040204" pitchFamily="34" charset="0"/>
                <a:cs typeface="Verdana" panose="020B0604030504040204" pitchFamily="34" charset="0"/>
              </a:rPr>
              <a:t>You need to ensure that your station design is accessible for people with disabilities, list below any disabilities you are aware of and what you would need to build into your design to accommodate for these.</a:t>
            </a:r>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r>
              <a:rPr lang="en-GB" sz="1400" dirty="0">
                <a:latin typeface="Verdana" panose="020B0604030504040204" pitchFamily="34" charset="0"/>
                <a:ea typeface="Verdana" panose="020B0604030504040204" pitchFamily="34" charset="0"/>
                <a:cs typeface="Verdana" panose="020B0604030504040204" pitchFamily="34" charset="0"/>
              </a:rPr>
              <a:t>Make a list of the staff members that will work in the station, how they will use the station and the facilities they may need.</a:t>
            </a:r>
          </a:p>
        </p:txBody>
      </p:sp>
      <p:graphicFrame>
        <p:nvGraphicFramePr>
          <p:cNvPr id="3" name="Table 3">
            <a:extLst>
              <a:ext uri="{FF2B5EF4-FFF2-40B4-BE49-F238E27FC236}">
                <a16:creationId xmlns:a16="http://schemas.microsoft.com/office/drawing/2014/main" id="{5A7D1C89-1633-4D0F-9B63-F2987A52B5E1}"/>
              </a:ext>
            </a:extLst>
          </p:cNvPr>
          <p:cNvGraphicFramePr>
            <a:graphicFrameLocks noGrp="1"/>
          </p:cNvGraphicFramePr>
          <p:nvPr>
            <p:extLst>
              <p:ext uri="{D42A27DB-BD31-4B8C-83A1-F6EECF244321}">
                <p14:modId xmlns:p14="http://schemas.microsoft.com/office/powerpoint/2010/main" val="1988757347"/>
              </p:ext>
            </p:extLst>
          </p:nvPr>
        </p:nvGraphicFramePr>
        <p:xfrm>
          <a:off x="457200" y="6058070"/>
          <a:ext cx="5943600" cy="3336292"/>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478992912"/>
                    </a:ext>
                  </a:extLst>
                </a:gridCol>
                <a:gridCol w="1981200">
                  <a:extLst>
                    <a:ext uri="{9D8B030D-6E8A-4147-A177-3AD203B41FA5}">
                      <a16:colId xmlns:a16="http://schemas.microsoft.com/office/drawing/2014/main" val="2022197862"/>
                    </a:ext>
                  </a:extLst>
                </a:gridCol>
                <a:gridCol w="1981200">
                  <a:extLst>
                    <a:ext uri="{9D8B030D-6E8A-4147-A177-3AD203B41FA5}">
                      <a16:colId xmlns:a16="http://schemas.microsoft.com/office/drawing/2014/main" val="790115852"/>
                    </a:ext>
                  </a:extLst>
                </a:gridCol>
              </a:tblGrid>
              <a:tr h="584977">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Staff member</a:t>
                      </a:r>
                    </a:p>
                  </a:txBody>
                  <a:tcPr>
                    <a:solidFill>
                      <a:srgbClr val="233369"/>
                    </a:solidFill>
                  </a:tcPr>
                </a:tc>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Use of the station</a:t>
                      </a:r>
                    </a:p>
                  </a:txBody>
                  <a:tcPr>
                    <a:solidFill>
                      <a:srgbClr val="233369"/>
                    </a:solidFill>
                  </a:tcPr>
                </a:tc>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Station facilities they will use</a:t>
                      </a:r>
                    </a:p>
                  </a:txBody>
                  <a:tcPr>
                    <a:solidFill>
                      <a:srgbClr val="233369"/>
                    </a:solidFill>
                  </a:tcPr>
                </a:tc>
                <a:extLst>
                  <a:ext uri="{0D108BD9-81ED-4DB2-BD59-A6C34878D82A}">
                    <a16:rowId xmlns:a16="http://schemas.microsoft.com/office/drawing/2014/main" val="77863252"/>
                  </a:ext>
                </a:extLst>
              </a:tr>
              <a:tr h="550263">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070062712"/>
                  </a:ext>
                </a:extLst>
              </a:tr>
              <a:tr h="550263">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925593743"/>
                  </a:ext>
                </a:extLst>
              </a:tr>
              <a:tr h="550263">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25368533"/>
                  </a:ext>
                </a:extLst>
              </a:tr>
              <a:tr h="550263">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418638572"/>
                  </a:ext>
                </a:extLst>
              </a:tr>
              <a:tr h="550263">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455703272"/>
                  </a:ext>
                </a:extLst>
              </a:tr>
            </a:tbl>
          </a:graphicData>
        </a:graphic>
      </p:graphicFrame>
      <p:graphicFrame>
        <p:nvGraphicFramePr>
          <p:cNvPr id="5" name="Table 3">
            <a:extLst>
              <a:ext uri="{FF2B5EF4-FFF2-40B4-BE49-F238E27FC236}">
                <a16:creationId xmlns:a16="http://schemas.microsoft.com/office/drawing/2014/main" id="{D5627E33-6288-40F2-B2F7-0E1274535B82}"/>
              </a:ext>
            </a:extLst>
          </p:cNvPr>
          <p:cNvGraphicFramePr>
            <a:graphicFrameLocks noGrp="1"/>
          </p:cNvGraphicFramePr>
          <p:nvPr>
            <p:extLst>
              <p:ext uri="{D42A27DB-BD31-4B8C-83A1-F6EECF244321}">
                <p14:modId xmlns:p14="http://schemas.microsoft.com/office/powerpoint/2010/main" val="823770630"/>
              </p:ext>
            </p:extLst>
          </p:nvPr>
        </p:nvGraphicFramePr>
        <p:xfrm>
          <a:off x="457198" y="1808086"/>
          <a:ext cx="5943600" cy="3336292"/>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2478992912"/>
                    </a:ext>
                  </a:extLst>
                </a:gridCol>
                <a:gridCol w="2971800">
                  <a:extLst>
                    <a:ext uri="{9D8B030D-6E8A-4147-A177-3AD203B41FA5}">
                      <a16:colId xmlns:a16="http://schemas.microsoft.com/office/drawing/2014/main" val="2022197862"/>
                    </a:ext>
                  </a:extLst>
                </a:gridCol>
              </a:tblGrid>
              <a:tr h="584977">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Disability</a:t>
                      </a:r>
                    </a:p>
                  </a:txBody>
                  <a:tcPr>
                    <a:solidFill>
                      <a:srgbClr val="233369"/>
                    </a:solidFill>
                  </a:tcPr>
                </a:tc>
                <a:tc>
                  <a:txBody>
                    <a:bodyPr/>
                    <a:lstStyle/>
                    <a:p>
                      <a:r>
                        <a:rPr lang="en-GB" sz="1200" dirty="0">
                          <a:latin typeface="Verdana" panose="020B0604030504040204" pitchFamily="34" charset="0"/>
                          <a:ea typeface="Verdana" panose="020B0604030504040204" pitchFamily="34" charset="0"/>
                          <a:cs typeface="Verdana" panose="020B0604030504040204" pitchFamily="34" charset="0"/>
                        </a:rPr>
                        <a:t>Design Considerations</a:t>
                      </a:r>
                    </a:p>
                  </a:txBody>
                  <a:tcPr>
                    <a:solidFill>
                      <a:srgbClr val="233369"/>
                    </a:solidFill>
                  </a:tcPr>
                </a:tc>
                <a:extLst>
                  <a:ext uri="{0D108BD9-81ED-4DB2-BD59-A6C34878D82A}">
                    <a16:rowId xmlns:a16="http://schemas.microsoft.com/office/drawing/2014/main" val="77863252"/>
                  </a:ext>
                </a:extLst>
              </a:tr>
              <a:tr h="550263">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070062712"/>
                  </a:ext>
                </a:extLst>
              </a:tr>
              <a:tr h="550263">
                <a:tc>
                  <a:txBody>
                    <a:bodyPr/>
                    <a:lstStyle/>
                    <a:p>
                      <a:endParaRPr lang="en-GB"/>
                    </a:p>
                  </a:txBody>
                  <a:tcPr/>
                </a:tc>
                <a:tc>
                  <a:txBody>
                    <a:bodyPr/>
                    <a:lstStyle/>
                    <a:p>
                      <a:endParaRPr lang="en-GB" dirty="0"/>
                    </a:p>
                  </a:txBody>
                  <a:tcPr/>
                </a:tc>
                <a:extLst>
                  <a:ext uri="{0D108BD9-81ED-4DB2-BD59-A6C34878D82A}">
                    <a16:rowId xmlns:a16="http://schemas.microsoft.com/office/drawing/2014/main" val="1925593743"/>
                  </a:ext>
                </a:extLst>
              </a:tr>
              <a:tr h="550263">
                <a:tc>
                  <a:txBody>
                    <a:bodyPr/>
                    <a:lstStyle/>
                    <a:p>
                      <a:endParaRPr lang="en-GB"/>
                    </a:p>
                  </a:txBody>
                  <a:tcPr/>
                </a:tc>
                <a:tc>
                  <a:txBody>
                    <a:bodyPr/>
                    <a:lstStyle/>
                    <a:p>
                      <a:endParaRPr lang="en-GB"/>
                    </a:p>
                  </a:txBody>
                  <a:tcPr/>
                </a:tc>
                <a:extLst>
                  <a:ext uri="{0D108BD9-81ED-4DB2-BD59-A6C34878D82A}">
                    <a16:rowId xmlns:a16="http://schemas.microsoft.com/office/drawing/2014/main" val="1225368533"/>
                  </a:ext>
                </a:extLst>
              </a:tr>
              <a:tr h="550263">
                <a:tc>
                  <a:txBody>
                    <a:bodyPr/>
                    <a:lstStyle/>
                    <a:p>
                      <a:endParaRPr lang="en-GB"/>
                    </a:p>
                  </a:txBody>
                  <a:tcPr/>
                </a:tc>
                <a:tc>
                  <a:txBody>
                    <a:bodyPr/>
                    <a:lstStyle/>
                    <a:p>
                      <a:endParaRPr lang="en-GB"/>
                    </a:p>
                  </a:txBody>
                  <a:tcPr/>
                </a:tc>
                <a:extLst>
                  <a:ext uri="{0D108BD9-81ED-4DB2-BD59-A6C34878D82A}">
                    <a16:rowId xmlns:a16="http://schemas.microsoft.com/office/drawing/2014/main" val="3418638572"/>
                  </a:ext>
                </a:extLst>
              </a:tr>
              <a:tr h="550263">
                <a:tc>
                  <a:txBody>
                    <a:bodyPr/>
                    <a:lstStyle/>
                    <a:p>
                      <a:endParaRPr lang="en-GB" dirty="0"/>
                    </a:p>
                  </a:txBody>
                  <a:tcPr/>
                </a:tc>
                <a:tc>
                  <a:txBody>
                    <a:bodyPr/>
                    <a:lstStyle/>
                    <a:p>
                      <a:endParaRPr lang="en-GB" dirty="0"/>
                    </a:p>
                  </a:txBody>
                  <a:tcPr/>
                </a:tc>
                <a:extLst>
                  <a:ext uri="{0D108BD9-81ED-4DB2-BD59-A6C34878D82A}">
                    <a16:rowId xmlns:a16="http://schemas.microsoft.com/office/drawing/2014/main" val="455703272"/>
                  </a:ext>
                </a:extLst>
              </a:tr>
            </a:tbl>
          </a:graphicData>
        </a:graphic>
      </p:graphicFrame>
    </p:spTree>
    <p:custDataLst>
      <p:tags r:id="rId1"/>
    </p:custDataLst>
    <p:extLst>
      <p:ext uri="{BB962C8B-B14F-4D97-AF65-F5344CB8AC3E}">
        <p14:creationId xmlns:p14="http://schemas.microsoft.com/office/powerpoint/2010/main" val="3580670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8299922-0381-27BA-E653-916055660BC2}"/>
              </a:ext>
            </a:extLst>
          </p:cNvPr>
          <p:cNvGrpSpPr/>
          <p:nvPr/>
        </p:nvGrpSpPr>
        <p:grpSpPr>
          <a:xfrm>
            <a:off x="-1" y="0"/>
            <a:ext cx="6858002" cy="9906000"/>
            <a:chOff x="-1" y="0"/>
            <a:chExt cx="6858002" cy="9906000"/>
          </a:xfrm>
        </p:grpSpPr>
        <p:pic>
          <p:nvPicPr>
            <p:cNvPr id="8" name="Picture 7" descr="Background pattern&#10;&#10;Description automatically generated">
              <a:extLst>
                <a:ext uri="{FF2B5EF4-FFF2-40B4-BE49-F238E27FC236}">
                  <a16:creationId xmlns:a16="http://schemas.microsoft.com/office/drawing/2014/main" id="{1BFECD4C-1DC4-4924-3DB3-21570BA04A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9" name="Group 8">
              <a:extLst>
                <a:ext uri="{FF2B5EF4-FFF2-40B4-BE49-F238E27FC236}">
                  <a16:creationId xmlns:a16="http://schemas.microsoft.com/office/drawing/2014/main" id="{2F2F0855-5296-5430-2692-9A4203686BCB}"/>
                </a:ext>
              </a:extLst>
            </p:cNvPr>
            <p:cNvGrpSpPr/>
            <p:nvPr/>
          </p:nvGrpSpPr>
          <p:grpSpPr>
            <a:xfrm>
              <a:off x="342089" y="384550"/>
              <a:ext cx="6173821" cy="9136898"/>
              <a:chOff x="342089" y="346548"/>
              <a:chExt cx="6173821" cy="9136898"/>
            </a:xfrm>
          </p:grpSpPr>
          <p:sp>
            <p:nvSpPr>
              <p:cNvPr id="12" name="Rectangle: Rounded Corners 11">
                <a:extLst>
                  <a:ext uri="{FF2B5EF4-FFF2-40B4-BE49-F238E27FC236}">
                    <a16:creationId xmlns:a16="http://schemas.microsoft.com/office/drawing/2014/main" id="{80CBE305-9CAA-FD69-7053-AD6FF6EA89A6}"/>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Rounded Corners 12">
                <a:extLst>
                  <a:ext uri="{FF2B5EF4-FFF2-40B4-BE49-F238E27FC236}">
                    <a16:creationId xmlns:a16="http://schemas.microsoft.com/office/drawing/2014/main" id="{5F1F02F2-AFC4-5F62-AEAF-EBEAA6327A8F}"/>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Rounded Corners 13">
                <a:extLst>
                  <a:ext uri="{FF2B5EF4-FFF2-40B4-BE49-F238E27FC236}">
                    <a16:creationId xmlns:a16="http://schemas.microsoft.com/office/drawing/2014/main" id="{7D3F6D61-13DE-F4BC-C8D4-BE2CF7766C25}"/>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0" name="Picture 9" descr="Shape, circle&#10;&#10;Description automatically generated">
              <a:extLst>
                <a:ext uri="{FF2B5EF4-FFF2-40B4-BE49-F238E27FC236}">
                  <a16:creationId xmlns:a16="http://schemas.microsoft.com/office/drawing/2014/main" id="{13BD8667-7881-A4E8-89A2-73E00177D8DD}"/>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11" name="Picture 10" descr="Shape, circle&#10;&#10;Description automatically generated">
              <a:extLst>
                <a:ext uri="{FF2B5EF4-FFF2-40B4-BE49-F238E27FC236}">
                  <a16:creationId xmlns:a16="http://schemas.microsoft.com/office/drawing/2014/main" id="{43668AAA-C2D4-A460-E8F3-1B5B0BB06676}"/>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pic>
        <p:nvPicPr>
          <p:cNvPr id="4" name="Picture 3" descr="Diagram, schematic&#10;&#10;Description automatically generated">
            <a:extLst>
              <a:ext uri="{FF2B5EF4-FFF2-40B4-BE49-F238E27FC236}">
                <a16:creationId xmlns:a16="http://schemas.microsoft.com/office/drawing/2014/main" id="{FA408A9F-6320-C154-784E-8ABA43DEE7D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16200000">
            <a:off x="-925102" y="1915857"/>
            <a:ext cx="8708201" cy="6032021"/>
          </a:xfrm>
          <a:prstGeom prst="rect">
            <a:avLst/>
          </a:prstGeom>
        </p:spPr>
      </p:pic>
      <p:sp>
        <p:nvSpPr>
          <p:cNvPr id="6" name="Rectangle 5">
            <a:extLst>
              <a:ext uri="{FF2B5EF4-FFF2-40B4-BE49-F238E27FC236}">
                <a16:creationId xmlns:a16="http://schemas.microsoft.com/office/drawing/2014/main" id="{DF8DAF13-CE52-7654-4BA1-83D32D119F64}"/>
              </a:ext>
            </a:extLst>
          </p:cNvPr>
          <p:cNvSpPr/>
          <p:nvPr/>
        </p:nvSpPr>
        <p:spPr>
          <a:xfrm>
            <a:off x="3562350" y="4953000"/>
            <a:ext cx="590550" cy="6096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val 1">
            <a:extLst>
              <a:ext uri="{FF2B5EF4-FFF2-40B4-BE49-F238E27FC236}">
                <a16:creationId xmlns:a16="http://schemas.microsoft.com/office/drawing/2014/main" id="{CFADBB3D-47CB-4982-8D9B-B2179A9B9140}"/>
              </a:ext>
            </a:extLst>
          </p:cNvPr>
          <p:cNvSpPr/>
          <p:nvPr/>
        </p:nvSpPr>
        <p:spPr>
          <a:xfrm rot="16200000">
            <a:off x="1828800" y="4114801"/>
            <a:ext cx="3028952" cy="16573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Verdana" panose="020B0604030504040204" pitchFamily="34" charset="0"/>
                <a:ea typeface="Verdana" panose="020B0604030504040204" pitchFamily="34" charset="0"/>
                <a:cs typeface="Verdana" panose="020B0604030504040204" pitchFamily="34" charset="0"/>
              </a:rPr>
              <a:t>Innovative product idea</a:t>
            </a:r>
            <a:r>
              <a:rPr lang="en-GB" sz="2400" b="1" dirty="0">
                <a:solidFill>
                  <a:schemeClr val="tx1"/>
                </a:solidFill>
              </a:rPr>
              <a:t>s</a:t>
            </a:r>
          </a:p>
        </p:txBody>
      </p:sp>
      <p:sp>
        <p:nvSpPr>
          <p:cNvPr id="5" name="Rectangle 4">
            <a:extLst>
              <a:ext uri="{FF2B5EF4-FFF2-40B4-BE49-F238E27FC236}">
                <a16:creationId xmlns:a16="http://schemas.microsoft.com/office/drawing/2014/main" id="{7BAE1988-2E03-E8D9-45D5-26A33F24691A}"/>
              </a:ext>
            </a:extLst>
          </p:cNvPr>
          <p:cNvSpPr/>
          <p:nvPr/>
        </p:nvSpPr>
        <p:spPr>
          <a:xfrm>
            <a:off x="3429000" y="1409700"/>
            <a:ext cx="1066800" cy="400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726864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0748137-16B7-8B87-492B-A10F51BB759C}"/>
              </a:ext>
            </a:extLst>
          </p:cNvPr>
          <p:cNvGrpSpPr/>
          <p:nvPr/>
        </p:nvGrpSpPr>
        <p:grpSpPr>
          <a:xfrm>
            <a:off x="-1" y="0"/>
            <a:ext cx="6858002" cy="9906000"/>
            <a:chOff x="-1" y="0"/>
            <a:chExt cx="6858002" cy="9906000"/>
          </a:xfrm>
        </p:grpSpPr>
        <p:pic>
          <p:nvPicPr>
            <p:cNvPr id="6" name="Picture 5" descr="Background pattern&#10;&#10;Description automatically generated">
              <a:extLst>
                <a:ext uri="{FF2B5EF4-FFF2-40B4-BE49-F238E27FC236}">
                  <a16:creationId xmlns:a16="http://schemas.microsoft.com/office/drawing/2014/main" id="{BCFE6506-9E91-6BC5-A4CF-2DC9A02B25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7" name="Group 6">
              <a:extLst>
                <a:ext uri="{FF2B5EF4-FFF2-40B4-BE49-F238E27FC236}">
                  <a16:creationId xmlns:a16="http://schemas.microsoft.com/office/drawing/2014/main" id="{0D68598F-6277-B5E0-7CF1-1A3754841454}"/>
                </a:ext>
              </a:extLst>
            </p:cNvPr>
            <p:cNvGrpSpPr/>
            <p:nvPr/>
          </p:nvGrpSpPr>
          <p:grpSpPr>
            <a:xfrm>
              <a:off x="342089" y="384550"/>
              <a:ext cx="6173821" cy="9136898"/>
              <a:chOff x="342089" y="346548"/>
              <a:chExt cx="6173821" cy="9136898"/>
            </a:xfrm>
          </p:grpSpPr>
          <p:sp>
            <p:nvSpPr>
              <p:cNvPr id="10" name="Rectangle: Rounded Corners 9">
                <a:extLst>
                  <a:ext uri="{FF2B5EF4-FFF2-40B4-BE49-F238E27FC236}">
                    <a16:creationId xmlns:a16="http://schemas.microsoft.com/office/drawing/2014/main" id="{F2C4A59B-93F2-926A-B006-8A6E1A643857}"/>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Rounded Corners 10">
                <a:extLst>
                  <a:ext uri="{FF2B5EF4-FFF2-40B4-BE49-F238E27FC236}">
                    <a16:creationId xmlns:a16="http://schemas.microsoft.com/office/drawing/2014/main" id="{AD05D58B-9981-F22F-6DD1-413D62C3E7EC}"/>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Rounded Corners 11">
                <a:extLst>
                  <a:ext uri="{FF2B5EF4-FFF2-40B4-BE49-F238E27FC236}">
                    <a16:creationId xmlns:a16="http://schemas.microsoft.com/office/drawing/2014/main" id="{D2E8A4BB-A269-29CB-A27C-F99A26F40808}"/>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8" name="Picture 7" descr="Shape, circle&#10;&#10;Description automatically generated">
              <a:extLst>
                <a:ext uri="{FF2B5EF4-FFF2-40B4-BE49-F238E27FC236}">
                  <a16:creationId xmlns:a16="http://schemas.microsoft.com/office/drawing/2014/main" id="{58D9C345-0674-F6F4-38D0-635751C8E738}"/>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9" name="Picture 8" descr="Shape, circle&#10;&#10;Description automatically generated">
              <a:extLst>
                <a:ext uri="{FF2B5EF4-FFF2-40B4-BE49-F238E27FC236}">
                  <a16:creationId xmlns:a16="http://schemas.microsoft.com/office/drawing/2014/main" id="{F98F08D3-0B28-7FE0-CC13-CE80D37AE49C}"/>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grpSp>
        <p:nvGrpSpPr>
          <p:cNvPr id="13" name="Group 12">
            <a:extLst>
              <a:ext uri="{FF2B5EF4-FFF2-40B4-BE49-F238E27FC236}">
                <a16:creationId xmlns:a16="http://schemas.microsoft.com/office/drawing/2014/main" id="{3E8B774E-D42B-E321-7ECE-419718BDA6B8}"/>
              </a:ext>
            </a:extLst>
          </p:cNvPr>
          <p:cNvGrpSpPr/>
          <p:nvPr/>
        </p:nvGrpSpPr>
        <p:grpSpPr>
          <a:xfrm>
            <a:off x="-9525" y="249368"/>
            <a:ext cx="6008914" cy="617112"/>
            <a:chOff x="0" y="1871188"/>
            <a:chExt cx="6008914" cy="617112"/>
          </a:xfrm>
        </p:grpSpPr>
        <p:sp>
          <p:nvSpPr>
            <p:cNvPr id="14" name="Rectangle: Rounded Corners 13">
              <a:extLst>
                <a:ext uri="{FF2B5EF4-FFF2-40B4-BE49-F238E27FC236}">
                  <a16:creationId xmlns:a16="http://schemas.microsoft.com/office/drawing/2014/main" id="{223C2CC5-7844-24D4-7C3A-AA577B957DAF}"/>
                </a:ext>
              </a:extLst>
            </p:cNvPr>
            <p:cNvSpPr/>
            <p:nvPr/>
          </p:nvSpPr>
          <p:spPr>
            <a:xfrm>
              <a:off x="0" y="1871188"/>
              <a:ext cx="6008914" cy="617112"/>
            </a:xfrm>
            <a:prstGeom prst="roundRect">
              <a:avLst/>
            </a:prstGeom>
            <a:solidFill>
              <a:srgbClr val="2333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descr="A white and black flag&#10;&#10;Description automatically generated with medium confidence">
              <a:extLst>
                <a:ext uri="{FF2B5EF4-FFF2-40B4-BE49-F238E27FC236}">
                  <a16:creationId xmlns:a16="http://schemas.microsoft.com/office/drawing/2014/main" id="{6D7B9BFF-D741-7726-8C96-B899857083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885" y="2008004"/>
              <a:ext cx="886360" cy="325618"/>
            </a:xfrm>
            <a:prstGeom prst="rect">
              <a:avLst/>
            </a:prstGeom>
          </p:spPr>
        </p:pic>
        <p:sp>
          <p:nvSpPr>
            <p:cNvPr id="16" name="TextBox 15">
              <a:extLst>
                <a:ext uri="{FF2B5EF4-FFF2-40B4-BE49-F238E27FC236}">
                  <a16:creationId xmlns:a16="http://schemas.microsoft.com/office/drawing/2014/main" id="{A8999266-9F6C-AAF4-A3B1-31440BEEAEF3}"/>
                </a:ext>
              </a:extLst>
            </p:cNvPr>
            <p:cNvSpPr txBox="1"/>
            <p:nvPr/>
          </p:nvSpPr>
          <p:spPr>
            <a:xfrm>
              <a:off x="1441284" y="1983365"/>
              <a:ext cx="4474323" cy="338554"/>
            </a:xfrm>
            <a:prstGeom prst="rect">
              <a:avLst/>
            </a:prstGeom>
            <a:noFill/>
          </p:spPr>
          <p:txBody>
            <a:bodyPr wrap="square" rtlCol="0">
              <a:spAutoFit/>
            </a:bodyPr>
            <a:lstStyle/>
            <a:p>
              <a:r>
                <a:rPr lang="en-GB" sz="1600" b="1" dirty="0">
                  <a:solidFill>
                    <a:schemeClr val="bg1"/>
                  </a:solidFill>
                  <a:latin typeface="Verdana" panose="020B0604030504040204" pitchFamily="34" charset="0"/>
                  <a:ea typeface="Verdana" panose="020B0604030504040204" pitchFamily="34" charset="0"/>
                  <a:cs typeface="Verdana" panose="020B0604030504040204" pitchFamily="34" charset="0"/>
                </a:rPr>
                <a:t>Final Product Design</a:t>
              </a:r>
            </a:p>
          </p:txBody>
        </p:sp>
      </p:grpSp>
      <p:pic>
        <p:nvPicPr>
          <p:cNvPr id="17" name="Picture 16" descr="A picture containing icon&#10;&#10;Description automatically generated">
            <a:extLst>
              <a:ext uri="{FF2B5EF4-FFF2-40B4-BE49-F238E27FC236}">
                <a16:creationId xmlns:a16="http://schemas.microsoft.com/office/drawing/2014/main" id="{EBB9A8E1-BE00-BE92-3F42-90D0E9704B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8929748"/>
            <a:ext cx="3746000" cy="957074"/>
          </a:xfrm>
          <a:prstGeom prst="rect">
            <a:avLst/>
          </a:prstGeom>
        </p:spPr>
      </p:pic>
    </p:spTree>
    <p:custDataLst>
      <p:tags r:id="rId1"/>
    </p:custDataLst>
    <p:extLst>
      <p:ext uri="{BB962C8B-B14F-4D97-AF65-F5344CB8AC3E}">
        <p14:creationId xmlns:p14="http://schemas.microsoft.com/office/powerpoint/2010/main" val="1669085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9EA72B6-A9DE-74D7-537C-EA213BAE5B89}"/>
              </a:ext>
            </a:extLst>
          </p:cNvPr>
          <p:cNvGrpSpPr/>
          <p:nvPr/>
        </p:nvGrpSpPr>
        <p:grpSpPr>
          <a:xfrm>
            <a:off x="-1" y="0"/>
            <a:ext cx="6858002" cy="9906000"/>
            <a:chOff x="-1" y="0"/>
            <a:chExt cx="6858002" cy="9906000"/>
          </a:xfrm>
        </p:grpSpPr>
        <p:pic>
          <p:nvPicPr>
            <p:cNvPr id="7" name="Picture 6" descr="Background pattern&#10;&#10;Description automatically generated">
              <a:extLst>
                <a:ext uri="{FF2B5EF4-FFF2-40B4-BE49-F238E27FC236}">
                  <a16:creationId xmlns:a16="http://schemas.microsoft.com/office/drawing/2014/main" id="{C01D0EBE-D2CF-5FEB-D1BD-40EC1967FF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8" name="Group 7">
              <a:extLst>
                <a:ext uri="{FF2B5EF4-FFF2-40B4-BE49-F238E27FC236}">
                  <a16:creationId xmlns:a16="http://schemas.microsoft.com/office/drawing/2014/main" id="{F61343D0-78FB-2B15-C921-B8CEE3554A8A}"/>
                </a:ext>
              </a:extLst>
            </p:cNvPr>
            <p:cNvGrpSpPr/>
            <p:nvPr/>
          </p:nvGrpSpPr>
          <p:grpSpPr>
            <a:xfrm>
              <a:off x="342089" y="384550"/>
              <a:ext cx="6173821" cy="9136898"/>
              <a:chOff x="342089" y="346548"/>
              <a:chExt cx="6173821" cy="9136898"/>
            </a:xfrm>
          </p:grpSpPr>
          <p:sp>
            <p:nvSpPr>
              <p:cNvPr id="11" name="Rectangle: Rounded Corners 10">
                <a:extLst>
                  <a:ext uri="{FF2B5EF4-FFF2-40B4-BE49-F238E27FC236}">
                    <a16:creationId xmlns:a16="http://schemas.microsoft.com/office/drawing/2014/main" id="{0D38A889-6DFD-3A92-94DA-765C8CBF889A}"/>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Rounded Corners 11">
                <a:extLst>
                  <a:ext uri="{FF2B5EF4-FFF2-40B4-BE49-F238E27FC236}">
                    <a16:creationId xmlns:a16="http://schemas.microsoft.com/office/drawing/2014/main" id="{BEA164D3-5D60-30BD-2E4C-891D7ED1FD8E}"/>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Rounded Corners 12">
                <a:extLst>
                  <a:ext uri="{FF2B5EF4-FFF2-40B4-BE49-F238E27FC236}">
                    <a16:creationId xmlns:a16="http://schemas.microsoft.com/office/drawing/2014/main" id="{324AC327-94EC-7C5A-E48D-C41AB5598785}"/>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9" name="Picture 8" descr="Shape, circle&#10;&#10;Description automatically generated">
              <a:extLst>
                <a:ext uri="{FF2B5EF4-FFF2-40B4-BE49-F238E27FC236}">
                  <a16:creationId xmlns:a16="http://schemas.microsoft.com/office/drawing/2014/main" id="{C9254D9D-7DD3-1B02-CF75-CD3854EDF866}"/>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10" name="Picture 9" descr="Shape, circle&#10;&#10;Description automatically generated">
              <a:extLst>
                <a:ext uri="{FF2B5EF4-FFF2-40B4-BE49-F238E27FC236}">
                  <a16:creationId xmlns:a16="http://schemas.microsoft.com/office/drawing/2014/main" id="{801B7B8B-45F7-C5EC-5AE7-213A2EEF38E3}"/>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pic>
        <p:nvPicPr>
          <p:cNvPr id="5" name="Picture 4" descr="A picture containing icon&#10;&#10;Description automatically generated">
            <a:extLst>
              <a:ext uri="{FF2B5EF4-FFF2-40B4-BE49-F238E27FC236}">
                <a16:creationId xmlns:a16="http://schemas.microsoft.com/office/drawing/2014/main" id="{3E817344-770E-C7CD-2DDF-E2E2D59B46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929748"/>
            <a:ext cx="3746000" cy="957074"/>
          </a:xfrm>
          <a:prstGeom prst="rect">
            <a:avLst/>
          </a:prstGeom>
        </p:spPr>
      </p:pic>
      <p:grpSp>
        <p:nvGrpSpPr>
          <p:cNvPr id="14" name="Group 13">
            <a:extLst>
              <a:ext uri="{FF2B5EF4-FFF2-40B4-BE49-F238E27FC236}">
                <a16:creationId xmlns:a16="http://schemas.microsoft.com/office/drawing/2014/main" id="{1A98F565-78BA-7ACD-E79A-4B793D262618}"/>
              </a:ext>
            </a:extLst>
          </p:cNvPr>
          <p:cNvGrpSpPr/>
          <p:nvPr/>
        </p:nvGrpSpPr>
        <p:grpSpPr>
          <a:xfrm>
            <a:off x="-9525" y="249368"/>
            <a:ext cx="6008914" cy="617112"/>
            <a:chOff x="0" y="1871188"/>
            <a:chExt cx="6008914" cy="617112"/>
          </a:xfrm>
        </p:grpSpPr>
        <p:sp>
          <p:nvSpPr>
            <p:cNvPr id="15" name="Rectangle: Rounded Corners 14">
              <a:extLst>
                <a:ext uri="{FF2B5EF4-FFF2-40B4-BE49-F238E27FC236}">
                  <a16:creationId xmlns:a16="http://schemas.microsoft.com/office/drawing/2014/main" id="{0ABAE32F-D619-9E86-7EDE-1F11149D9DCF}"/>
                </a:ext>
              </a:extLst>
            </p:cNvPr>
            <p:cNvSpPr/>
            <p:nvPr/>
          </p:nvSpPr>
          <p:spPr>
            <a:xfrm>
              <a:off x="0" y="1871188"/>
              <a:ext cx="6008914" cy="617112"/>
            </a:xfrm>
            <a:prstGeom prst="roundRect">
              <a:avLst/>
            </a:prstGeom>
            <a:solidFill>
              <a:srgbClr val="2333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descr="A white and black flag&#10;&#10;Description automatically generated with medium confidence">
              <a:extLst>
                <a:ext uri="{FF2B5EF4-FFF2-40B4-BE49-F238E27FC236}">
                  <a16:creationId xmlns:a16="http://schemas.microsoft.com/office/drawing/2014/main" id="{4817EA37-0EA1-747F-0064-DBD0CD1ED5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885" y="2008004"/>
              <a:ext cx="886360" cy="325618"/>
            </a:xfrm>
            <a:prstGeom prst="rect">
              <a:avLst/>
            </a:prstGeom>
          </p:spPr>
        </p:pic>
        <p:sp>
          <p:nvSpPr>
            <p:cNvPr id="17" name="TextBox 16">
              <a:extLst>
                <a:ext uri="{FF2B5EF4-FFF2-40B4-BE49-F238E27FC236}">
                  <a16:creationId xmlns:a16="http://schemas.microsoft.com/office/drawing/2014/main" id="{CCEC4914-094A-70BA-4A24-76D97328A9CB}"/>
                </a:ext>
              </a:extLst>
            </p:cNvPr>
            <p:cNvSpPr txBox="1"/>
            <p:nvPr/>
          </p:nvSpPr>
          <p:spPr>
            <a:xfrm>
              <a:off x="1441284" y="1983365"/>
              <a:ext cx="4474323" cy="338554"/>
            </a:xfrm>
            <a:prstGeom prst="rect">
              <a:avLst/>
            </a:prstGeom>
            <a:noFill/>
          </p:spPr>
          <p:txBody>
            <a:bodyPr wrap="square" rtlCol="0">
              <a:spAutoFit/>
            </a:bodyPr>
            <a:lstStyle/>
            <a:p>
              <a:r>
                <a:rPr lang="en-GB" sz="1600" b="1" dirty="0">
                  <a:solidFill>
                    <a:schemeClr val="bg1"/>
                  </a:solidFill>
                  <a:latin typeface="Verdana" panose="020B0604030504040204" pitchFamily="34" charset="0"/>
                  <a:ea typeface="Verdana" panose="020B0604030504040204" pitchFamily="34" charset="0"/>
                  <a:cs typeface="Verdana" panose="020B0604030504040204" pitchFamily="34" charset="0"/>
                </a:rPr>
                <a:t>Station Mood Board</a:t>
              </a:r>
            </a:p>
          </p:txBody>
        </p:sp>
      </p:grpSp>
    </p:spTree>
    <p:custDataLst>
      <p:tags r:id="rId1"/>
    </p:custDataLst>
    <p:extLst>
      <p:ext uri="{BB962C8B-B14F-4D97-AF65-F5344CB8AC3E}">
        <p14:creationId xmlns:p14="http://schemas.microsoft.com/office/powerpoint/2010/main" val="3604143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832167F-3EFC-C80E-D21F-0F276404204D}"/>
              </a:ext>
            </a:extLst>
          </p:cNvPr>
          <p:cNvGrpSpPr/>
          <p:nvPr/>
        </p:nvGrpSpPr>
        <p:grpSpPr>
          <a:xfrm>
            <a:off x="-1" y="0"/>
            <a:ext cx="6858002" cy="9906000"/>
            <a:chOff x="-1" y="0"/>
            <a:chExt cx="6858002" cy="9906000"/>
          </a:xfrm>
        </p:grpSpPr>
        <p:pic>
          <p:nvPicPr>
            <p:cNvPr id="9" name="Picture 8" descr="Background pattern&#10;&#10;Description automatically generated">
              <a:extLst>
                <a:ext uri="{FF2B5EF4-FFF2-40B4-BE49-F238E27FC236}">
                  <a16:creationId xmlns:a16="http://schemas.microsoft.com/office/drawing/2014/main" id="{ED7CE901-F352-CFEA-B02F-D5F25C74C9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10" name="Group 9">
              <a:extLst>
                <a:ext uri="{FF2B5EF4-FFF2-40B4-BE49-F238E27FC236}">
                  <a16:creationId xmlns:a16="http://schemas.microsoft.com/office/drawing/2014/main" id="{1CD1516D-7F76-5F2C-2EDA-DA5A7D7B7356}"/>
                </a:ext>
              </a:extLst>
            </p:cNvPr>
            <p:cNvGrpSpPr/>
            <p:nvPr/>
          </p:nvGrpSpPr>
          <p:grpSpPr>
            <a:xfrm>
              <a:off x="342089" y="384550"/>
              <a:ext cx="6173821" cy="9136898"/>
              <a:chOff x="342089" y="346548"/>
              <a:chExt cx="6173821" cy="9136898"/>
            </a:xfrm>
          </p:grpSpPr>
          <p:sp>
            <p:nvSpPr>
              <p:cNvPr id="13" name="Rectangle: Rounded Corners 12">
                <a:extLst>
                  <a:ext uri="{FF2B5EF4-FFF2-40B4-BE49-F238E27FC236}">
                    <a16:creationId xmlns:a16="http://schemas.microsoft.com/office/drawing/2014/main" id="{0D31061A-5AAE-0910-1382-97CBC4986D46}"/>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Rounded Corners 13">
                <a:extLst>
                  <a:ext uri="{FF2B5EF4-FFF2-40B4-BE49-F238E27FC236}">
                    <a16:creationId xmlns:a16="http://schemas.microsoft.com/office/drawing/2014/main" id="{4E1156CE-6026-F2A7-F187-94FA43958F16}"/>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Rounded Corners 14">
                <a:extLst>
                  <a:ext uri="{FF2B5EF4-FFF2-40B4-BE49-F238E27FC236}">
                    <a16:creationId xmlns:a16="http://schemas.microsoft.com/office/drawing/2014/main" id="{C953A55A-D1D6-914F-3E74-ADCC052848B2}"/>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11" name="Picture 10" descr="Shape, circle&#10;&#10;Description automatically generated">
              <a:extLst>
                <a:ext uri="{FF2B5EF4-FFF2-40B4-BE49-F238E27FC236}">
                  <a16:creationId xmlns:a16="http://schemas.microsoft.com/office/drawing/2014/main" id="{2FD59B10-EE09-49BA-8EA8-68F71B812AF8}"/>
                </a:ext>
              </a:extLst>
            </p:cNvPr>
            <p:cNvPicPr>
              <a:picLocks noChangeAspect="1"/>
            </p:cNvPicPr>
            <p:nvPr/>
          </p:nvPicPr>
          <p:blipFill rotWithShape="1">
            <a:blip r:embed="rId5">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12" name="Picture 11" descr="Shape, circle&#10;&#10;Description automatically generated">
              <a:extLst>
                <a:ext uri="{FF2B5EF4-FFF2-40B4-BE49-F238E27FC236}">
                  <a16:creationId xmlns:a16="http://schemas.microsoft.com/office/drawing/2014/main" id="{800036DA-CE27-A794-2C5F-D64EDACFDFCD}"/>
                </a:ext>
              </a:extLst>
            </p:cNvPr>
            <p:cNvPicPr>
              <a:picLocks noChangeAspect="1"/>
            </p:cNvPicPr>
            <p:nvPr/>
          </p:nvPicPr>
          <p:blipFill rotWithShape="1">
            <a:blip r:embed="rId5">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graphicFrame>
        <p:nvGraphicFramePr>
          <p:cNvPr id="3" name="Table 2">
            <a:extLst>
              <a:ext uri="{FF2B5EF4-FFF2-40B4-BE49-F238E27FC236}">
                <a16:creationId xmlns:a16="http://schemas.microsoft.com/office/drawing/2014/main" id="{2AA08FBD-2530-55BB-69C5-813C77A37603}"/>
              </a:ext>
            </a:extLst>
          </p:cNvPr>
          <p:cNvGraphicFramePr>
            <a:graphicFrameLocks noGrp="1"/>
          </p:cNvGraphicFramePr>
          <p:nvPr>
            <p:extLst>
              <p:ext uri="{D42A27DB-BD31-4B8C-83A1-F6EECF244321}">
                <p14:modId xmlns:p14="http://schemas.microsoft.com/office/powerpoint/2010/main" val="3593062381"/>
              </p:ext>
            </p:extLst>
          </p:nvPr>
        </p:nvGraphicFramePr>
        <p:xfrm>
          <a:off x="467634" y="1053517"/>
          <a:ext cx="5922731" cy="6673186"/>
        </p:xfrm>
        <a:graphic>
          <a:graphicData uri="http://schemas.openxmlformats.org/drawingml/2006/table">
            <a:tbl>
              <a:tblPr>
                <a:tableStyleId>{5C22544A-7EE6-4342-B048-85BDC9FD1C3A}</a:tableStyleId>
              </a:tblPr>
              <a:tblGrid>
                <a:gridCol w="1508716">
                  <a:extLst>
                    <a:ext uri="{9D8B030D-6E8A-4147-A177-3AD203B41FA5}">
                      <a16:colId xmlns:a16="http://schemas.microsoft.com/office/drawing/2014/main" val="335587297"/>
                    </a:ext>
                  </a:extLst>
                </a:gridCol>
                <a:gridCol w="1141731">
                  <a:extLst>
                    <a:ext uri="{9D8B030D-6E8A-4147-A177-3AD203B41FA5}">
                      <a16:colId xmlns:a16="http://schemas.microsoft.com/office/drawing/2014/main" val="1859918972"/>
                    </a:ext>
                  </a:extLst>
                </a:gridCol>
                <a:gridCol w="1467941">
                  <a:extLst>
                    <a:ext uri="{9D8B030D-6E8A-4147-A177-3AD203B41FA5}">
                      <a16:colId xmlns:a16="http://schemas.microsoft.com/office/drawing/2014/main" val="2177325227"/>
                    </a:ext>
                  </a:extLst>
                </a:gridCol>
                <a:gridCol w="1804343">
                  <a:extLst>
                    <a:ext uri="{9D8B030D-6E8A-4147-A177-3AD203B41FA5}">
                      <a16:colId xmlns:a16="http://schemas.microsoft.com/office/drawing/2014/main" val="4090379787"/>
                    </a:ext>
                  </a:extLst>
                </a:gridCol>
              </a:tblGrid>
              <a:tr h="416879">
                <a:tc>
                  <a:txBody>
                    <a:bodyPr/>
                    <a:lstStyle/>
                    <a:p>
                      <a:pPr algn="ctr" fontAlgn="b"/>
                      <a:r>
                        <a:rPr lang="en-GB" sz="1400" b="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Item</a:t>
                      </a:r>
                      <a:endParaRPr lang="en-GB" sz="14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3280" marR="3280" marT="3280" marB="0" anchor="ctr">
                    <a:solidFill>
                      <a:srgbClr val="233369"/>
                    </a:solidFill>
                  </a:tcPr>
                </a:tc>
                <a:tc>
                  <a:txBody>
                    <a:bodyPr/>
                    <a:lstStyle/>
                    <a:p>
                      <a:pPr algn="ctr" fontAlgn="b"/>
                      <a:r>
                        <a:rPr lang="en-GB" sz="1400" b="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Cost</a:t>
                      </a:r>
                      <a:endParaRPr lang="en-GB" sz="14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3280" marR="3280" marT="3280" marB="0" anchor="ctr">
                    <a:solidFill>
                      <a:srgbClr val="233369"/>
                    </a:solidFill>
                  </a:tcPr>
                </a:tc>
                <a:tc>
                  <a:txBody>
                    <a:bodyPr/>
                    <a:lstStyle/>
                    <a:p>
                      <a:pPr algn="ctr" fontAlgn="b"/>
                      <a:r>
                        <a:rPr lang="en-GB" sz="1400" b="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Customer Satisfaction Score</a:t>
                      </a:r>
                      <a:endParaRPr lang="en-GB" sz="14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3280" marR="3280" marT="3280" marB="0" anchor="ctr">
                    <a:solidFill>
                      <a:srgbClr val="233369"/>
                    </a:solidFill>
                  </a:tcPr>
                </a:tc>
                <a:tc>
                  <a:txBody>
                    <a:bodyPr/>
                    <a:lstStyle/>
                    <a:p>
                      <a:pPr algn="ctr" fontAlgn="b"/>
                      <a:r>
                        <a:rPr lang="en-GB" sz="1400" b="1"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rPr>
                        <a:t>Income </a:t>
                      </a:r>
                      <a:endParaRPr lang="en-GB" sz="1400" b="1" i="0" u="none" strike="noStrike"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3280" marR="3280" marT="3280" marB="0" anchor="ctr">
                    <a:solidFill>
                      <a:srgbClr val="233369"/>
                    </a:solidFill>
                  </a:tcPr>
                </a:tc>
                <a:extLst>
                  <a:ext uri="{0D108BD9-81ED-4DB2-BD59-A6C34878D82A}">
                    <a16:rowId xmlns:a16="http://schemas.microsoft.com/office/drawing/2014/main" val="3591546512"/>
                  </a:ext>
                </a:extLst>
              </a:tr>
              <a:tr h="274083">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3240649336"/>
                  </a:ext>
                </a:extLst>
              </a:tr>
              <a:tr h="274083">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400" u="none" strike="noStrike">
                          <a:effectLst/>
                        </a:rPr>
                        <a:t> </a:t>
                      </a:r>
                      <a:endParaRPr lang="en-GB" sz="14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txBody>
                  <a:tcPr marL="3280" marR="3280" marT="3280" marB="0" anchor="b"/>
                </a:tc>
                <a:tc>
                  <a:txBody>
                    <a:bodyPr/>
                    <a:lstStyle/>
                    <a:p>
                      <a:pPr algn="ctr" fontAlgn="b"/>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3050617377"/>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2506600418"/>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1152201945"/>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394950032"/>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2172475528"/>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776986667"/>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3141164110"/>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3895003068"/>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1862949312"/>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867270468"/>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3495448898"/>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4000755853"/>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3270760513"/>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2305924820"/>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4181050720"/>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443299788"/>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2527626444"/>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3641630851"/>
                  </a:ext>
                </a:extLst>
              </a:tr>
              <a:tr h="274083">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3378732871"/>
                  </a:ext>
                </a:extLst>
              </a:tr>
              <a:tr h="274083">
                <a:tc>
                  <a:txBody>
                    <a:bodyPr/>
                    <a:lstStyle/>
                    <a:p>
                      <a:pPr algn="ctr"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3280" marR="3280" marT="3280" marB="0" anchor="b"/>
                </a:tc>
                <a:extLst>
                  <a:ext uri="{0D108BD9-81ED-4DB2-BD59-A6C34878D82A}">
                    <a16:rowId xmlns:a16="http://schemas.microsoft.com/office/drawing/2014/main" val="2224534753"/>
                  </a:ext>
                </a:extLst>
              </a:tr>
              <a:tr h="274083">
                <a:tc>
                  <a:txBody>
                    <a:bodyPr/>
                    <a:lstStyle/>
                    <a:p>
                      <a:pPr algn="ctr" fontAlgn="ctr"/>
                      <a:r>
                        <a:rPr lang="en-GB" sz="1400" b="1" u="none" strike="noStrike" dirty="0">
                          <a:solidFill>
                            <a:schemeClr val="bg1"/>
                          </a:solidFill>
                          <a:effectLst/>
                        </a:rPr>
                        <a:t>TOTAL</a:t>
                      </a:r>
                      <a:endParaRPr lang="en-GB" sz="1400" b="1" i="0" u="none" strike="noStrike" dirty="0">
                        <a:solidFill>
                          <a:schemeClr val="bg1"/>
                        </a:solidFill>
                        <a:effectLst/>
                        <a:latin typeface="Calibri" panose="020F0502020204030204" pitchFamily="34" charset="0"/>
                      </a:endParaRPr>
                    </a:p>
                  </a:txBody>
                  <a:tcPr marL="3280" marR="3280" marT="3280" marB="0" anchor="ctr">
                    <a:solidFill>
                      <a:srgbClr val="233369"/>
                    </a:solidFill>
                  </a:tcPr>
                </a:tc>
                <a:tc>
                  <a:txBody>
                    <a:bodyPr/>
                    <a:lstStyle/>
                    <a:p>
                      <a:pPr algn="ctr" fontAlgn="b"/>
                      <a:r>
                        <a:rPr lang="en-GB" sz="1100" u="none" strike="noStrike" dirty="0">
                          <a:solidFill>
                            <a:schemeClr val="bg1"/>
                          </a:solidFill>
                          <a:effectLst/>
                        </a:rPr>
                        <a:t> </a:t>
                      </a:r>
                      <a:endParaRPr lang="en-GB" sz="1100" b="0" i="0" u="none" strike="noStrike" dirty="0">
                        <a:solidFill>
                          <a:schemeClr val="bg1"/>
                        </a:solidFill>
                        <a:effectLst/>
                        <a:latin typeface="Calibri" panose="020F0502020204030204" pitchFamily="34" charset="0"/>
                      </a:endParaRPr>
                    </a:p>
                  </a:txBody>
                  <a:tcPr marL="3280" marR="3280" marT="3280" marB="0" anchor="b">
                    <a:solidFill>
                      <a:schemeClr val="bg2">
                        <a:lumMod val="90000"/>
                      </a:schemeClr>
                    </a:solidFill>
                  </a:tcPr>
                </a:tc>
                <a:tc>
                  <a:txBody>
                    <a:bodyPr/>
                    <a:lstStyle/>
                    <a:p>
                      <a:pPr algn="ctr" fontAlgn="b"/>
                      <a:r>
                        <a:rPr lang="en-GB" sz="1100" u="none" strike="noStrike" dirty="0">
                          <a:solidFill>
                            <a:schemeClr val="bg1"/>
                          </a:solidFill>
                          <a:effectLst/>
                        </a:rPr>
                        <a:t> </a:t>
                      </a:r>
                      <a:endParaRPr lang="en-GB" sz="1100" b="0" i="0" u="none" strike="noStrike" dirty="0">
                        <a:solidFill>
                          <a:schemeClr val="bg1"/>
                        </a:solidFill>
                        <a:effectLst/>
                        <a:latin typeface="Calibri" panose="020F0502020204030204" pitchFamily="34" charset="0"/>
                      </a:endParaRPr>
                    </a:p>
                  </a:txBody>
                  <a:tcPr marL="3280" marR="3280" marT="3280" marB="0" anchor="b">
                    <a:solidFill>
                      <a:schemeClr val="bg2">
                        <a:lumMod val="90000"/>
                      </a:schemeClr>
                    </a:solidFill>
                  </a:tcPr>
                </a:tc>
                <a:tc>
                  <a:txBody>
                    <a:bodyPr/>
                    <a:lstStyle/>
                    <a:p>
                      <a:pPr algn="ctr" fontAlgn="b"/>
                      <a:r>
                        <a:rPr lang="en-GB" sz="1100" u="none" strike="noStrike" dirty="0">
                          <a:solidFill>
                            <a:schemeClr val="bg1"/>
                          </a:solidFill>
                          <a:effectLst/>
                        </a:rPr>
                        <a:t> </a:t>
                      </a:r>
                      <a:endParaRPr lang="en-GB" sz="1100" b="0" i="0" u="none" strike="noStrike" dirty="0">
                        <a:solidFill>
                          <a:schemeClr val="bg1"/>
                        </a:solidFill>
                        <a:effectLst/>
                        <a:latin typeface="Calibri" panose="020F0502020204030204" pitchFamily="34" charset="0"/>
                      </a:endParaRPr>
                    </a:p>
                  </a:txBody>
                  <a:tcPr marL="3280" marR="3280" marT="3280" marB="0" anchor="b">
                    <a:solidFill>
                      <a:schemeClr val="bg2">
                        <a:lumMod val="90000"/>
                      </a:schemeClr>
                    </a:solidFill>
                  </a:tcPr>
                </a:tc>
                <a:extLst>
                  <a:ext uri="{0D108BD9-81ED-4DB2-BD59-A6C34878D82A}">
                    <a16:rowId xmlns:a16="http://schemas.microsoft.com/office/drawing/2014/main" val="1954737181"/>
                  </a:ext>
                </a:extLst>
              </a:tr>
            </a:tbl>
          </a:graphicData>
        </a:graphic>
      </p:graphicFrame>
      <p:sp>
        <p:nvSpPr>
          <p:cNvPr id="7" name="TextBox 6">
            <a:extLst>
              <a:ext uri="{FF2B5EF4-FFF2-40B4-BE49-F238E27FC236}">
                <a16:creationId xmlns:a16="http://schemas.microsoft.com/office/drawing/2014/main" id="{34640A6D-DC62-444E-27E5-476764FF1130}"/>
              </a:ext>
            </a:extLst>
          </p:cNvPr>
          <p:cNvSpPr txBox="1"/>
          <p:nvPr/>
        </p:nvSpPr>
        <p:spPr>
          <a:xfrm>
            <a:off x="509163" y="8031996"/>
            <a:ext cx="5977440" cy="95410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What is your budget?   …………………………………………………</a:t>
            </a:r>
          </a:p>
          <a:p>
            <a:r>
              <a:rPr lang="en-US" sz="1400" dirty="0">
                <a:latin typeface="Verdana" panose="020B0604030504040204" pitchFamily="34" charset="0"/>
                <a:ea typeface="Verdana" panose="020B0604030504040204" pitchFamily="34" charset="0"/>
                <a:cs typeface="Verdana" panose="020B0604030504040204" pitchFamily="34" charset="0"/>
              </a:rPr>
              <a:t>What is your expenditure? …………………………………………….</a:t>
            </a:r>
          </a:p>
          <a:p>
            <a:r>
              <a:rPr lang="en-US" sz="1400" dirty="0">
                <a:latin typeface="Verdana" panose="020B0604030504040204" pitchFamily="34" charset="0"/>
                <a:ea typeface="Verdana" panose="020B0604030504040204" pitchFamily="34" charset="0"/>
                <a:cs typeface="Verdana" panose="020B0604030504040204" pitchFamily="34" charset="0"/>
              </a:rPr>
              <a:t>What is your expected income? ………………………………………..</a:t>
            </a:r>
          </a:p>
          <a:p>
            <a:r>
              <a:rPr lang="en-GB" sz="1400" dirty="0">
                <a:latin typeface="Verdana" panose="020B0604030504040204" pitchFamily="34" charset="0"/>
                <a:ea typeface="Verdana" panose="020B0604030504040204" pitchFamily="34" charset="0"/>
                <a:cs typeface="Verdana" panose="020B0604030504040204" pitchFamily="34" charset="0"/>
              </a:rPr>
              <a:t>Does your station make a profit? ……………………………………..</a:t>
            </a:r>
          </a:p>
        </p:txBody>
      </p:sp>
      <p:grpSp>
        <p:nvGrpSpPr>
          <p:cNvPr id="16" name="Group 15">
            <a:extLst>
              <a:ext uri="{FF2B5EF4-FFF2-40B4-BE49-F238E27FC236}">
                <a16:creationId xmlns:a16="http://schemas.microsoft.com/office/drawing/2014/main" id="{4EABB939-7527-E91B-9F75-FDED7AE731F5}"/>
              </a:ext>
            </a:extLst>
          </p:cNvPr>
          <p:cNvGrpSpPr/>
          <p:nvPr/>
        </p:nvGrpSpPr>
        <p:grpSpPr>
          <a:xfrm>
            <a:off x="-9525" y="249368"/>
            <a:ext cx="5915607" cy="617112"/>
            <a:chOff x="0" y="1871188"/>
            <a:chExt cx="5915607" cy="617112"/>
          </a:xfrm>
        </p:grpSpPr>
        <p:sp>
          <p:nvSpPr>
            <p:cNvPr id="17" name="Rectangle: Rounded Corners 16">
              <a:extLst>
                <a:ext uri="{FF2B5EF4-FFF2-40B4-BE49-F238E27FC236}">
                  <a16:creationId xmlns:a16="http://schemas.microsoft.com/office/drawing/2014/main" id="{F61FE81A-6F5B-3902-DEA0-D4B0FEB56A78}"/>
                </a:ext>
              </a:extLst>
            </p:cNvPr>
            <p:cNvSpPr/>
            <p:nvPr/>
          </p:nvSpPr>
          <p:spPr>
            <a:xfrm>
              <a:off x="0" y="1871188"/>
              <a:ext cx="3891412" cy="617112"/>
            </a:xfrm>
            <a:prstGeom prst="roundRect">
              <a:avLst/>
            </a:prstGeom>
            <a:solidFill>
              <a:srgbClr val="2333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A white and black flag&#10;&#10;Description automatically generated with medium confidence">
              <a:extLst>
                <a:ext uri="{FF2B5EF4-FFF2-40B4-BE49-F238E27FC236}">
                  <a16:creationId xmlns:a16="http://schemas.microsoft.com/office/drawing/2014/main" id="{D3CB543F-8E61-FADD-93A7-4D83A38B88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885" y="2008004"/>
              <a:ext cx="886360" cy="325618"/>
            </a:xfrm>
            <a:prstGeom prst="rect">
              <a:avLst/>
            </a:prstGeom>
          </p:spPr>
        </p:pic>
        <p:sp>
          <p:nvSpPr>
            <p:cNvPr id="19" name="TextBox 18">
              <a:extLst>
                <a:ext uri="{FF2B5EF4-FFF2-40B4-BE49-F238E27FC236}">
                  <a16:creationId xmlns:a16="http://schemas.microsoft.com/office/drawing/2014/main" id="{48C6EC04-6B2B-E131-23E7-596095ABD93D}"/>
                </a:ext>
              </a:extLst>
            </p:cNvPr>
            <p:cNvSpPr txBox="1"/>
            <p:nvPr/>
          </p:nvSpPr>
          <p:spPr>
            <a:xfrm>
              <a:off x="1441284" y="1983365"/>
              <a:ext cx="4474323" cy="338554"/>
            </a:xfrm>
            <a:prstGeom prst="rect">
              <a:avLst/>
            </a:prstGeom>
            <a:noFill/>
          </p:spPr>
          <p:txBody>
            <a:bodyPr wrap="square" rtlCol="0">
              <a:spAutoFit/>
            </a:bodyPr>
            <a:lstStyle/>
            <a:p>
              <a:r>
                <a:rPr lang="en-GB" sz="1600" b="1" dirty="0">
                  <a:solidFill>
                    <a:schemeClr val="bg1"/>
                  </a:solidFill>
                  <a:latin typeface="Verdana" panose="020B0604030504040204" pitchFamily="34" charset="0"/>
                  <a:ea typeface="Verdana" panose="020B0604030504040204" pitchFamily="34" charset="0"/>
                  <a:cs typeface="Verdana" panose="020B0604030504040204" pitchFamily="34" charset="0"/>
                </a:rPr>
                <a:t>Budget Sheet</a:t>
              </a:r>
            </a:p>
          </p:txBody>
        </p:sp>
      </p:grpSp>
    </p:spTree>
    <p:custDataLst>
      <p:tags r:id="rId1"/>
    </p:custDataLst>
    <p:extLst>
      <p:ext uri="{BB962C8B-B14F-4D97-AF65-F5344CB8AC3E}">
        <p14:creationId xmlns:p14="http://schemas.microsoft.com/office/powerpoint/2010/main" val="3824880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7C84DBF-D5EB-13FE-8354-5F579FF7A6BD}"/>
              </a:ext>
            </a:extLst>
          </p:cNvPr>
          <p:cNvGrpSpPr/>
          <p:nvPr/>
        </p:nvGrpSpPr>
        <p:grpSpPr>
          <a:xfrm>
            <a:off x="-1" y="0"/>
            <a:ext cx="6858002" cy="9906000"/>
            <a:chOff x="-1" y="0"/>
            <a:chExt cx="6858002" cy="9906000"/>
          </a:xfrm>
        </p:grpSpPr>
        <p:pic>
          <p:nvPicPr>
            <p:cNvPr id="7" name="Picture 6" descr="Background pattern&#10;&#10;Description automatically generated">
              <a:extLst>
                <a:ext uri="{FF2B5EF4-FFF2-40B4-BE49-F238E27FC236}">
                  <a16:creationId xmlns:a16="http://schemas.microsoft.com/office/drawing/2014/main" id="{761B0A9C-E080-5BF4-0F3D-23387106B3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8" name="Group 7">
              <a:extLst>
                <a:ext uri="{FF2B5EF4-FFF2-40B4-BE49-F238E27FC236}">
                  <a16:creationId xmlns:a16="http://schemas.microsoft.com/office/drawing/2014/main" id="{AD394F38-C413-8551-5FE7-BCBBCC470A4E}"/>
                </a:ext>
              </a:extLst>
            </p:cNvPr>
            <p:cNvGrpSpPr/>
            <p:nvPr/>
          </p:nvGrpSpPr>
          <p:grpSpPr>
            <a:xfrm>
              <a:off x="342089" y="384550"/>
              <a:ext cx="6173821" cy="9136898"/>
              <a:chOff x="342089" y="346548"/>
              <a:chExt cx="6173821" cy="9136898"/>
            </a:xfrm>
          </p:grpSpPr>
          <p:sp>
            <p:nvSpPr>
              <p:cNvPr id="11" name="Rectangle: Rounded Corners 10">
                <a:extLst>
                  <a:ext uri="{FF2B5EF4-FFF2-40B4-BE49-F238E27FC236}">
                    <a16:creationId xmlns:a16="http://schemas.microsoft.com/office/drawing/2014/main" id="{4C685DCC-FF9F-9CDC-E4A5-E4B9F2E45DC5}"/>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Rounded Corners 11">
                <a:extLst>
                  <a:ext uri="{FF2B5EF4-FFF2-40B4-BE49-F238E27FC236}">
                    <a16:creationId xmlns:a16="http://schemas.microsoft.com/office/drawing/2014/main" id="{FA35D700-44AA-F0F2-2F80-F313BEFDC54E}"/>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Rounded Corners 12">
                <a:extLst>
                  <a:ext uri="{FF2B5EF4-FFF2-40B4-BE49-F238E27FC236}">
                    <a16:creationId xmlns:a16="http://schemas.microsoft.com/office/drawing/2014/main" id="{D35B2158-4D4C-3B80-00AB-9EFECE8C4997}"/>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9" name="Picture 8" descr="Shape, circle&#10;&#10;Description automatically generated">
              <a:extLst>
                <a:ext uri="{FF2B5EF4-FFF2-40B4-BE49-F238E27FC236}">
                  <a16:creationId xmlns:a16="http://schemas.microsoft.com/office/drawing/2014/main" id="{A2D66BC7-DC8B-6A8D-D7E8-460AC0BF7E68}"/>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10" name="Picture 9" descr="Shape, circle&#10;&#10;Description automatically generated">
              <a:extLst>
                <a:ext uri="{FF2B5EF4-FFF2-40B4-BE49-F238E27FC236}">
                  <a16:creationId xmlns:a16="http://schemas.microsoft.com/office/drawing/2014/main" id="{C7172C6B-E974-C2D8-8136-E0E24A718CBD}"/>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sp>
        <p:nvSpPr>
          <p:cNvPr id="2" name="TextBox 1">
            <a:extLst>
              <a:ext uri="{FF2B5EF4-FFF2-40B4-BE49-F238E27FC236}">
                <a16:creationId xmlns:a16="http://schemas.microsoft.com/office/drawing/2014/main" id="{A0E2B1A5-1F41-45A0-A190-31723C622E07}"/>
              </a:ext>
            </a:extLst>
          </p:cNvPr>
          <p:cNvSpPr txBox="1"/>
          <p:nvPr/>
        </p:nvSpPr>
        <p:spPr>
          <a:xfrm>
            <a:off x="464842" y="577767"/>
            <a:ext cx="5890532" cy="9140964"/>
          </a:xfrm>
          <a:prstGeom prst="rect">
            <a:avLst/>
          </a:prstGeom>
          <a:noFill/>
          <a:ln>
            <a:noFill/>
          </a:ln>
        </p:spPr>
        <p:txBody>
          <a:bodyPr wrap="square" rtlCol="0">
            <a:spAutoFit/>
          </a:bodyPr>
          <a:lstStyle/>
          <a:p>
            <a:r>
              <a:rPr lang="en-GB" sz="1400" dirty="0">
                <a:latin typeface="Verdana" panose="020B0604030504040204" pitchFamily="34" charset="0"/>
                <a:ea typeface="Verdana" panose="020B0604030504040204" pitchFamily="34" charset="0"/>
                <a:cs typeface="Verdana" panose="020B0604030504040204" pitchFamily="34" charset="0"/>
              </a:rPr>
              <a:t>Think about your team’s strengths and weaknesses:</a:t>
            </a:r>
          </a:p>
          <a:p>
            <a:r>
              <a:rPr lang="en-GB" sz="1400" dirty="0">
                <a:latin typeface="Verdana" panose="020B0604030504040204" pitchFamily="34" charset="0"/>
                <a:ea typeface="Verdana" panose="020B0604030504040204" pitchFamily="34" charset="0"/>
                <a:cs typeface="Verdana" panose="020B0604030504040204" pitchFamily="34" charset="0"/>
              </a:rPr>
              <a:t> </a:t>
            </a: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r>
              <a:rPr lang="en-GB" sz="1400" dirty="0">
                <a:latin typeface="Verdana" panose="020B0604030504040204" pitchFamily="34" charset="0"/>
                <a:ea typeface="Verdana" panose="020B0604030504040204" pitchFamily="34" charset="0"/>
                <a:cs typeface="Verdana" panose="020B0604030504040204" pitchFamily="34" charset="0"/>
              </a:rPr>
              <a:t>Take away tip: ………………………………………………………………………………………………………………………………………………………………………………………………………………………………………………………………………………</a:t>
            </a:r>
          </a:p>
          <a:p>
            <a:endParaRPr lang="en-GB" sz="1400" dirty="0">
              <a:latin typeface="Verdana" panose="020B0604030504040204" pitchFamily="34" charset="0"/>
              <a:ea typeface="Verdana" panose="020B0604030504040204" pitchFamily="34" charset="0"/>
              <a:cs typeface="Verdana" panose="020B0604030504040204" pitchFamily="34" charset="0"/>
            </a:endParaRPr>
          </a:p>
          <a:p>
            <a:endParaRPr lang="en-GB" sz="1400" dirty="0">
              <a:latin typeface="Verdana" panose="020B0604030504040204" pitchFamily="34" charset="0"/>
              <a:ea typeface="Verdana" panose="020B0604030504040204" pitchFamily="34" charset="0"/>
              <a:cs typeface="Verdana" panose="020B0604030504040204" pitchFamily="34" charset="0"/>
            </a:endParaRPr>
          </a:p>
          <a:p>
            <a:r>
              <a:rPr lang="en-GB" sz="1400" dirty="0">
                <a:latin typeface="Verdana" panose="020B0604030504040204" pitchFamily="34" charset="0"/>
                <a:ea typeface="Verdana" panose="020B0604030504040204" pitchFamily="34" charset="0"/>
                <a:cs typeface="Verdana" panose="020B0604030504040204" pitchFamily="34" charset="0"/>
              </a:rPr>
              <a:t>Presentation notes:</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graphicFrame>
        <p:nvGraphicFramePr>
          <p:cNvPr id="4" name="Table 2">
            <a:extLst>
              <a:ext uri="{FF2B5EF4-FFF2-40B4-BE49-F238E27FC236}">
                <a16:creationId xmlns:a16="http://schemas.microsoft.com/office/drawing/2014/main" id="{70289EBD-9C08-4D4C-947E-B89AF084016D}"/>
              </a:ext>
            </a:extLst>
          </p:cNvPr>
          <p:cNvGraphicFramePr>
            <a:graphicFrameLocks noGrp="1"/>
          </p:cNvGraphicFramePr>
          <p:nvPr>
            <p:extLst>
              <p:ext uri="{D42A27DB-BD31-4B8C-83A1-F6EECF244321}">
                <p14:modId xmlns:p14="http://schemas.microsoft.com/office/powerpoint/2010/main" val="996168923"/>
              </p:ext>
            </p:extLst>
          </p:nvPr>
        </p:nvGraphicFramePr>
        <p:xfrm>
          <a:off x="483733" y="944722"/>
          <a:ext cx="5890532" cy="2617886"/>
        </p:xfrm>
        <a:graphic>
          <a:graphicData uri="http://schemas.openxmlformats.org/drawingml/2006/table">
            <a:tbl>
              <a:tblPr firstRow="1" bandRow="1">
                <a:tableStyleId>{5C22544A-7EE6-4342-B048-85BDC9FD1C3A}</a:tableStyleId>
              </a:tblPr>
              <a:tblGrid>
                <a:gridCol w="2945266">
                  <a:extLst>
                    <a:ext uri="{9D8B030D-6E8A-4147-A177-3AD203B41FA5}">
                      <a16:colId xmlns:a16="http://schemas.microsoft.com/office/drawing/2014/main" val="3568861183"/>
                    </a:ext>
                  </a:extLst>
                </a:gridCol>
                <a:gridCol w="2945266">
                  <a:extLst>
                    <a:ext uri="{9D8B030D-6E8A-4147-A177-3AD203B41FA5}">
                      <a16:colId xmlns:a16="http://schemas.microsoft.com/office/drawing/2014/main" val="28553733"/>
                    </a:ext>
                  </a:extLst>
                </a:gridCol>
              </a:tblGrid>
              <a:tr h="571901">
                <a:tc>
                  <a:txBody>
                    <a:bodyPr/>
                    <a:lstStyle/>
                    <a:p>
                      <a:r>
                        <a:rPr lang="en-GB" sz="1400" dirty="0">
                          <a:latin typeface="Verdana" panose="020B0604030504040204" pitchFamily="34" charset="0"/>
                          <a:ea typeface="Verdana" panose="020B0604030504040204" pitchFamily="34" charset="0"/>
                          <a:cs typeface="Verdana" panose="020B0604030504040204" pitchFamily="34" charset="0"/>
                        </a:rPr>
                        <a:t>Strength</a:t>
                      </a:r>
                    </a:p>
                  </a:txBody>
                  <a:tcPr marL="86467" marR="86467" marT="43233" marB="43233" anchor="ctr">
                    <a:solidFill>
                      <a:srgbClr val="233369"/>
                    </a:solidFill>
                  </a:tcPr>
                </a:tc>
                <a:tc>
                  <a:txBody>
                    <a:bodyPr/>
                    <a:lstStyle/>
                    <a:p>
                      <a:r>
                        <a:rPr lang="en-GB" sz="1400" dirty="0">
                          <a:latin typeface="Verdana" panose="020B0604030504040204" pitchFamily="34" charset="0"/>
                          <a:ea typeface="Verdana" panose="020B0604030504040204" pitchFamily="34" charset="0"/>
                          <a:cs typeface="Verdana" panose="020B0604030504040204" pitchFamily="34" charset="0"/>
                        </a:rPr>
                        <a:t>Weakness</a:t>
                      </a:r>
                    </a:p>
                  </a:txBody>
                  <a:tcPr marL="86467" marR="86467" marT="43233" marB="43233" anchor="ctr">
                    <a:solidFill>
                      <a:srgbClr val="233369"/>
                    </a:solidFill>
                  </a:tcPr>
                </a:tc>
                <a:extLst>
                  <a:ext uri="{0D108BD9-81ED-4DB2-BD59-A6C34878D82A}">
                    <a16:rowId xmlns:a16="http://schemas.microsoft.com/office/drawing/2014/main" val="1905436962"/>
                  </a:ext>
                </a:extLst>
              </a:tr>
              <a:tr h="2045985">
                <a:tc>
                  <a:txBody>
                    <a:bodyPr/>
                    <a:lstStyle/>
                    <a:p>
                      <a:endParaRPr lang="en-GB" sz="1300" dirty="0"/>
                    </a:p>
                  </a:txBody>
                  <a:tcPr marL="86467" marR="86467" marT="43233" marB="43233"/>
                </a:tc>
                <a:tc>
                  <a:txBody>
                    <a:bodyPr/>
                    <a:lstStyle/>
                    <a:p>
                      <a:endParaRPr lang="en-GB" sz="1300" dirty="0"/>
                    </a:p>
                  </a:txBody>
                  <a:tcPr marL="86467" marR="86467" marT="43233" marB="43233"/>
                </a:tc>
                <a:extLst>
                  <a:ext uri="{0D108BD9-81ED-4DB2-BD59-A6C34878D82A}">
                    <a16:rowId xmlns:a16="http://schemas.microsoft.com/office/drawing/2014/main" val="355192354"/>
                  </a:ext>
                </a:extLst>
              </a:tr>
            </a:tbl>
          </a:graphicData>
        </a:graphic>
      </p:graphicFrame>
      <p:pic>
        <p:nvPicPr>
          <p:cNvPr id="14" name="Picture 13" descr="A picture containing icon&#10;&#10;Description automatically generated">
            <a:extLst>
              <a:ext uri="{FF2B5EF4-FFF2-40B4-BE49-F238E27FC236}">
                <a16:creationId xmlns:a16="http://schemas.microsoft.com/office/drawing/2014/main" id="{6A48755C-86CF-DEA8-9C68-1D40F18BEB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929748"/>
            <a:ext cx="3746000" cy="957074"/>
          </a:xfrm>
          <a:prstGeom prst="rect">
            <a:avLst/>
          </a:prstGeom>
        </p:spPr>
      </p:pic>
    </p:spTree>
    <p:custDataLst>
      <p:tags r:id="rId1"/>
    </p:custDataLst>
    <p:extLst>
      <p:ext uri="{BB962C8B-B14F-4D97-AF65-F5344CB8AC3E}">
        <p14:creationId xmlns:p14="http://schemas.microsoft.com/office/powerpoint/2010/main" val="1232307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7C49CBB-DD82-503F-1527-DB3A0FBD70D0}"/>
              </a:ext>
            </a:extLst>
          </p:cNvPr>
          <p:cNvGrpSpPr/>
          <p:nvPr/>
        </p:nvGrpSpPr>
        <p:grpSpPr>
          <a:xfrm>
            <a:off x="-1" y="0"/>
            <a:ext cx="6858002" cy="9906000"/>
            <a:chOff x="-1" y="0"/>
            <a:chExt cx="6858002" cy="9906000"/>
          </a:xfrm>
        </p:grpSpPr>
        <p:pic>
          <p:nvPicPr>
            <p:cNvPr id="6" name="Picture 5" descr="Background pattern&#10;&#10;Description automatically generated">
              <a:extLst>
                <a:ext uri="{FF2B5EF4-FFF2-40B4-BE49-F238E27FC236}">
                  <a16:creationId xmlns:a16="http://schemas.microsoft.com/office/drawing/2014/main" id="{1257977E-A644-CB6D-3F55-6A0EA73AB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7" name="Group 6">
              <a:extLst>
                <a:ext uri="{FF2B5EF4-FFF2-40B4-BE49-F238E27FC236}">
                  <a16:creationId xmlns:a16="http://schemas.microsoft.com/office/drawing/2014/main" id="{0FDBAAB7-5032-967B-F95F-0CEB63992FE7}"/>
                </a:ext>
              </a:extLst>
            </p:cNvPr>
            <p:cNvGrpSpPr/>
            <p:nvPr/>
          </p:nvGrpSpPr>
          <p:grpSpPr>
            <a:xfrm>
              <a:off x="342089" y="384550"/>
              <a:ext cx="6173821" cy="9136898"/>
              <a:chOff x="342089" y="346548"/>
              <a:chExt cx="6173821" cy="9136898"/>
            </a:xfrm>
          </p:grpSpPr>
          <p:sp>
            <p:nvSpPr>
              <p:cNvPr id="10" name="Rectangle: Rounded Corners 9">
                <a:extLst>
                  <a:ext uri="{FF2B5EF4-FFF2-40B4-BE49-F238E27FC236}">
                    <a16:creationId xmlns:a16="http://schemas.microsoft.com/office/drawing/2014/main" id="{209B5372-9601-DE1C-F28A-030B218F583C}"/>
                  </a:ext>
                </a:extLst>
              </p:cNvPr>
              <p:cNvSpPr/>
              <p:nvPr/>
            </p:nvSpPr>
            <p:spPr>
              <a:xfrm>
                <a:off x="342089" y="346548"/>
                <a:ext cx="6173821" cy="13239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Rounded Corners 10">
                <a:extLst>
                  <a:ext uri="{FF2B5EF4-FFF2-40B4-BE49-F238E27FC236}">
                    <a16:creationId xmlns:a16="http://schemas.microsoft.com/office/drawing/2014/main" id="{4F40D05F-7548-14D2-601C-725620462EF7}"/>
                  </a:ext>
                </a:extLst>
              </p:cNvPr>
              <p:cNvSpPr/>
              <p:nvPr/>
            </p:nvSpPr>
            <p:spPr>
              <a:xfrm>
                <a:off x="342089" y="539765"/>
                <a:ext cx="6173821" cy="883051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Rounded Corners 11">
                <a:extLst>
                  <a:ext uri="{FF2B5EF4-FFF2-40B4-BE49-F238E27FC236}">
                    <a16:creationId xmlns:a16="http://schemas.microsoft.com/office/drawing/2014/main" id="{A73CFC4A-C0BA-E291-A53D-48D07B307E0C}"/>
                  </a:ext>
                </a:extLst>
              </p:cNvPr>
              <p:cNvSpPr/>
              <p:nvPr/>
            </p:nvSpPr>
            <p:spPr>
              <a:xfrm>
                <a:off x="342089" y="8317344"/>
                <a:ext cx="6173821" cy="116610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8" name="Picture 7" descr="Shape, circle&#10;&#10;Description automatically generated">
              <a:extLst>
                <a:ext uri="{FF2B5EF4-FFF2-40B4-BE49-F238E27FC236}">
                  <a16:creationId xmlns:a16="http://schemas.microsoft.com/office/drawing/2014/main" id="{F1568ACF-B8DF-AB3B-2E76-EC8DD2FE116C}"/>
                </a:ext>
              </a:extLst>
            </p:cNvPr>
            <p:cNvPicPr>
              <a:picLocks noChangeAspect="1"/>
            </p:cNvPicPr>
            <p:nvPr/>
          </p:nvPicPr>
          <p:blipFill rotWithShape="1">
            <a:blip r:embed="rId4">
              <a:extLst>
                <a:ext uri="{28A0092B-C50C-407E-A947-70E740481C1C}">
                  <a14:useLocalDpi xmlns:a14="http://schemas.microsoft.com/office/drawing/2010/main" val="0"/>
                </a:ext>
              </a:extLst>
            </a:blip>
            <a:srcRect l="26428"/>
            <a:stretch/>
          </p:blipFill>
          <p:spPr>
            <a:xfrm>
              <a:off x="-1" y="2431892"/>
              <a:ext cx="2248929" cy="3039327"/>
            </a:xfrm>
            <a:prstGeom prst="rect">
              <a:avLst/>
            </a:prstGeom>
          </p:spPr>
        </p:pic>
        <p:pic>
          <p:nvPicPr>
            <p:cNvPr id="9" name="Picture 8" descr="Shape, circle&#10;&#10;Description automatically generated">
              <a:extLst>
                <a:ext uri="{FF2B5EF4-FFF2-40B4-BE49-F238E27FC236}">
                  <a16:creationId xmlns:a16="http://schemas.microsoft.com/office/drawing/2014/main" id="{C25BB7FE-649F-1EAF-26A7-63597BD04CBD}"/>
                </a:ext>
              </a:extLst>
            </p:cNvPr>
            <p:cNvPicPr>
              <a:picLocks noChangeAspect="1"/>
            </p:cNvPicPr>
            <p:nvPr/>
          </p:nvPicPr>
          <p:blipFill rotWithShape="1">
            <a:blip r:embed="rId4">
              <a:extLst>
                <a:ext uri="{28A0092B-C50C-407E-A947-70E740481C1C}">
                  <a14:useLocalDpi xmlns:a14="http://schemas.microsoft.com/office/drawing/2010/main" val="0"/>
                </a:ext>
              </a:extLst>
            </a:blip>
            <a:srcRect r="14856"/>
            <a:stretch/>
          </p:blipFill>
          <p:spPr>
            <a:xfrm>
              <a:off x="5686425" y="6760491"/>
              <a:ext cx="1171576" cy="1368134"/>
            </a:xfrm>
            <a:prstGeom prst="rect">
              <a:avLst/>
            </a:prstGeom>
          </p:spPr>
        </p:pic>
      </p:grpSp>
      <p:graphicFrame>
        <p:nvGraphicFramePr>
          <p:cNvPr id="3" name="Table 2">
            <a:extLst>
              <a:ext uri="{FF2B5EF4-FFF2-40B4-BE49-F238E27FC236}">
                <a16:creationId xmlns:a16="http://schemas.microsoft.com/office/drawing/2014/main" id="{8D878FA9-4FCD-452B-8F47-5515CF1A1779}"/>
              </a:ext>
            </a:extLst>
          </p:cNvPr>
          <p:cNvGraphicFramePr>
            <a:graphicFrameLocks noGrp="1"/>
          </p:cNvGraphicFramePr>
          <p:nvPr>
            <p:extLst>
              <p:ext uri="{D42A27DB-BD31-4B8C-83A1-F6EECF244321}">
                <p14:modId xmlns:p14="http://schemas.microsoft.com/office/powerpoint/2010/main" val="3211473411"/>
              </p:ext>
            </p:extLst>
          </p:nvPr>
        </p:nvGraphicFramePr>
        <p:xfrm>
          <a:off x="471487" y="1137748"/>
          <a:ext cx="5915024" cy="5078094"/>
        </p:xfrm>
        <a:graphic>
          <a:graphicData uri="http://schemas.openxmlformats.org/drawingml/2006/table">
            <a:tbl>
              <a:tblPr firstRow="1" firstCol="1" bandRow="1">
                <a:tableStyleId>{5C22544A-7EE6-4342-B048-85BDC9FD1C3A}</a:tableStyleId>
              </a:tblPr>
              <a:tblGrid>
                <a:gridCol w="1096056">
                  <a:extLst>
                    <a:ext uri="{9D8B030D-6E8A-4147-A177-3AD203B41FA5}">
                      <a16:colId xmlns:a16="http://schemas.microsoft.com/office/drawing/2014/main" val="1728123131"/>
                    </a:ext>
                  </a:extLst>
                </a:gridCol>
                <a:gridCol w="1138814">
                  <a:extLst>
                    <a:ext uri="{9D8B030D-6E8A-4147-A177-3AD203B41FA5}">
                      <a16:colId xmlns:a16="http://schemas.microsoft.com/office/drawing/2014/main" val="4260063769"/>
                    </a:ext>
                  </a:extLst>
                </a:gridCol>
                <a:gridCol w="937729">
                  <a:extLst>
                    <a:ext uri="{9D8B030D-6E8A-4147-A177-3AD203B41FA5}">
                      <a16:colId xmlns:a16="http://schemas.microsoft.com/office/drawing/2014/main" val="58416684"/>
                    </a:ext>
                  </a:extLst>
                </a:gridCol>
                <a:gridCol w="1010528">
                  <a:extLst>
                    <a:ext uri="{9D8B030D-6E8A-4147-A177-3AD203B41FA5}">
                      <a16:colId xmlns:a16="http://schemas.microsoft.com/office/drawing/2014/main" val="3966043300"/>
                    </a:ext>
                  </a:extLst>
                </a:gridCol>
                <a:gridCol w="996173">
                  <a:extLst>
                    <a:ext uri="{9D8B030D-6E8A-4147-A177-3AD203B41FA5}">
                      <a16:colId xmlns:a16="http://schemas.microsoft.com/office/drawing/2014/main" val="3545008158"/>
                    </a:ext>
                  </a:extLst>
                </a:gridCol>
                <a:gridCol w="735724">
                  <a:extLst>
                    <a:ext uri="{9D8B030D-6E8A-4147-A177-3AD203B41FA5}">
                      <a16:colId xmlns:a16="http://schemas.microsoft.com/office/drawing/2014/main" val="513797101"/>
                    </a:ext>
                  </a:extLst>
                </a:gridCol>
              </a:tblGrid>
              <a:tr h="362721">
                <a:tc>
                  <a:txBody>
                    <a:bodyPr/>
                    <a:lstStyle/>
                    <a:p>
                      <a:pPr algn="ctr">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TEAM</a:t>
                      </a:r>
                    </a:p>
                    <a:p>
                      <a:pPr algn="ctr">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3369"/>
                    </a:solidFill>
                  </a:tcPr>
                </a:tc>
                <a:tc>
                  <a:txBody>
                    <a:bodyPr/>
                    <a:lstStyle/>
                    <a:p>
                      <a:pPr algn="ctr">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PRESNETATION SKILLS    /10</a:t>
                      </a:r>
                    </a:p>
                  </a:txBody>
                  <a:tcPr marL="54981" marR="5498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3369"/>
                    </a:solidFill>
                  </a:tcPr>
                </a:tc>
                <a:tc>
                  <a:txBody>
                    <a:bodyPr/>
                    <a:lstStyle/>
                    <a:p>
                      <a:pPr algn="ctr">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INNOVATION/10</a:t>
                      </a:r>
                    </a:p>
                  </a:txBody>
                  <a:tcPr marL="54981" marR="5498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3369"/>
                    </a:solidFill>
                  </a:tcPr>
                </a:tc>
                <a:tc>
                  <a:txBody>
                    <a:bodyPr/>
                    <a:lstStyle/>
                    <a:p>
                      <a:pPr algn="ctr">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INCOME</a:t>
                      </a:r>
                    </a:p>
                  </a:txBody>
                  <a:tcPr marL="54981" marR="5498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3369"/>
                    </a:solidFill>
                  </a:tcPr>
                </a:tc>
                <a:tc>
                  <a:txBody>
                    <a:bodyPr/>
                    <a:lstStyle/>
                    <a:p>
                      <a:pPr algn="ctr">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CUSTOMER SATISFACTION</a:t>
                      </a:r>
                    </a:p>
                  </a:txBody>
                  <a:tcPr marL="54981" marR="5498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3369"/>
                    </a:solidFill>
                  </a:tcPr>
                </a:tc>
                <a:tc>
                  <a:txBody>
                    <a:bodyPr/>
                    <a:lstStyle/>
                    <a:p>
                      <a:pPr algn="ctr">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TOTAL</a:t>
                      </a:r>
                    </a:p>
                  </a:txBody>
                  <a:tcPr marL="54981" marR="54981"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3369"/>
                    </a:solidFill>
                  </a:tcPr>
                </a:tc>
                <a:extLst>
                  <a:ext uri="{0D108BD9-81ED-4DB2-BD59-A6C34878D82A}">
                    <a16:rowId xmlns:a16="http://schemas.microsoft.com/office/drawing/2014/main" val="3776658822"/>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ctr">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5631775"/>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7914984"/>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8748818"/>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02515"/>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3795416"/>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8617714"/>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8484125"/>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8312215"/>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0839790"/>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6118696"/>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0453475"/>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7632337"/>
                  </a:ext>
                </a:extLst>
              </a:tr>
              <a:tr h="362721">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en-GB" sz="800" dirty="0">
                          <a:effectLst/>
                          <a:latin typeface="Verdana" panose="020B0604030504040204" pitchFamily="34" charset="0"/>
                          <a:ea typeface="Verdana" panose="020B0604030504040204" pitchFamily="34" charset="0"/>
                          <a:cs typeface="Verdana" panose="020B0604030504040204" pitchFamily="34" charset="0"/>
                        </a:rPr>
                        <a:t> </a:t>
                      </a:r>
                    </a:p>
                  </a:txBody>
                  <a:tcPr marL="54981" marR="5498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3008412"/>
                  </a:ext>
                </a:extLst>
              </a:tr>
            </a:tbl>
          </a:graphicData>
        </a:graphic>
      </p:graphicFrame>
      <p:sp>
        <p:nvSpPr>
          <p:cNvPr id="4" name="Rectangle 3">
            <a:extLst>
              <a:ext uri="{FF2B5EF4-FFF2-40B4-BE49-F238E27FC236}">
                <a16:creationId xmlns:a16="http://schemas.microsoft.com/office/drawing/2014/main" id="{464888CB-0CCA-464B-967E-FC73D8E1C3C7}"/>
              </a:ext>
            </a:extLst>
          </p:cNvPr>
          <p:cNvSpPr/>
          <p:nvPr/>
        </p:nvSpPr>
        <p:spPr>
          <a:xfrm>
            <a:off x="471487" y="6934555"/>
            <a:ext cx="5915024" cy="533400"/>
          </a:xfrm>
          <a:prstGeom prst="rect">
            <a:avLst/>
          </a:prstGeom>
          <a:noFill/>
          <a:ln w="19050">
            <a:solidFill>
              <a:srgbClr val="DC690E"/>
            </a:solidFill>
            <a:prstDash val="dash"/>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GB" sz="1600" dirty="0">
                <a:latin typeface="Verdana" panose="020B0604030504040204" pitchFamily="34" charset="0"/>
                <a:ea typeface="Verdana" panose="020B0604030504040204" pitchFamily="34" charset="0"/>
                <a:cs typeface="Verdana" panose="020B0604030504040204" pitchFamily="34" charset="0"/>
              </a:rPr>
              <a:t>Our winners:</a:t>
            </a:r>
          </a:p>
        </p:txBody>
      </p:sp>
      <p:grpSp>
        <p:nvGrpSpPr>
          <p:cNvPr id="13" name="Group 12">
            <a:extLst>
              <a:ext uri="{FF2B5EF4-FFF2-40B4-BE49-F238E27FC236}">
                <a16:creationId xmlns:a16="http://schemas.microsoft.com/office/drawing/2014/main" id="{BB096C9A-8039-846B-C4D3-D8D8A011A27F}"/>
              </a:ext>
            </a:extLst>
          </p:cNvPr>
          <p:cNvGrpSpPr/>
          <p:nvPr/>
        </p:nvGrpSpPr>
        <p:grpSpPr>
          <a:xfrm>
            <a:off x="-1" y="255283"/>
            <a:ext cx="5915607" cy="617112"/>
            <a:chOff x="0" y="1871188"/>
            <a:chExt cx="5915607" cy="617112"/>
          </a:xfrm>
        </p:grpSpPr>
        <p:sp>
          <p:nvSpPr>
            <p:cNvPr id="14" name="Rectangle: Rounded Corners 13">
              <a:extLst>
                <a:ext uri="{FF2B5EF4-FFF2-40B4-BE49-F238E27FC236}">
                  <a16:creationId xmlns:a16="http://schemas.microsoft.com/office/drawing/2014/main" id="{CB3A733F-A03F-D120-7714-64FD33B591AA}"/>
                </a:ext>
              </a:extLst>
            </p:cNvPr>
            <p:cNvSpPr/>
            <p:nvPr/>
          </p:nvSpPr>
          <p:spPr>
            <a:xfrm>
              <a:off x="0" y="1871188"/>
              <a:ext cx="5355521" cy="617112"/>
            </a:xfrm>
            <a:prstGeom prst="roundRect">
              <a:avLst/>
            </a:prstGeom>
            <a:solidFill>
              <a:srgbClr val="2333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descr="A white and black flag&#10;&#10;Description automatically generated with medium confidence">
              <a:extLst>
                <a:ext uri="{FF2B5EF4-FFF2-40B4-BE49-F238E27FC236}">
                  <a16:creationId xmlns:a16="http://schemas.microsoft.com/office/drawing/2014/main" id="{6F8135E0-5E46-CD1B-07BC-F287E98AC9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885" y="2008004"/>
              <a:ext cx="886360" cy="325618"/>
            </a:xfrm>
            <a:prstGeom prst="rect">
              <a:avLst/>
            </a:prstGeom>
          </p:spPr>
        </p:pic>
        <p:sp>
          <p:nvSpPr>
            <p:cNvPr id="16" name="TextBox 15">
              <a:extLst>
                <a:ext uri="{FF2B5EF4-FFF2-40B4-BE49-F238E27FC236}">
                  <a16:creationId xmlns:a16="http://schemas.microsoft.com/office/drawing/2014/main" id="{C4E5E792-D6B2-3E0D-67B0-2D17DF48ED36}"/>
                </a:ext>
              </a:extLst>
            </p:cNvPr>
            <p:cNvSpPr txBox="1"/>
            <p:nvPr/>
          </p:nvSpPr>
          <p:spPr>
            <a:xfrm>
              <a:off x="1441284" y="1983365"/>
              <a:ext cx="4474323" cy="338554"/>
            </a:xfrm>
            <a:prstGeom prst="rect">
              <a:avLst/>
            </a:prstGeom>
            <a:noFill/>
          </p:spPr>
          <p:txBody>
            <a:bodyPr wrap="square" rtlCol="0">
              <a:spAutoFit/>
            </a:bodyPr>
            <a:lstStyle/>
            <a:p>
              <a:r>
                <a:rPr lang="en-GB" sz="1600" b="1" dirty="0">
                  <a:solidFill>
                    <a:schemeClr val="bg1"/>
                  </a:solidFill>
                  <a:latin typeface="Verdana" panose="020B0604030504040204" pitchFamily="34" charset="0"/>
                  <a:ea typeface="Verdana" panose="020B0604030504040204" pitchFamily="34" charset="0"/>
                  <a:cs typeface="Verdana" panose="020B0604030504040204" pitchFamily="34" charset="0"/>
                </a:rPr>
                <a:t>Peer Review Voting Slip</a:t>
              </a:r>
            </a:p>
          </p:txBody>
        </p:sp>
      </p:grpSp>
    </p:spTree>
    <p:custDataLst>
      <p:tags r:id="rId1"/>
    </p:custDataLst>
    <p:extLst>
      <p:ext uri="{BB962C8B-B14F-4D97-AF65-F5344CB8AC3E}">
        <p14:creationId xmlns:p14="http://schemas.microsoft.com/office/powerpoint/2010/main" val="3549824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18E5A7E6AB674C93B31DA38FFA11AE" ma:contentTypeVersion="19" ma:contentTypeDescription="Create a new document." ma:contentTypeScope="" ma:versionID="b23da337d19382d0f2fe4e65b314006b">
  <xsd:schema xmlns:xsd="http://www.w3.org/2001/XMLSchema" xmlns:xs="http://www.w3.org/2001/XMLSchema" xmlns:p="http://schemas.microsoft.com/office/2006/metadata/properties" xmlns:ns2="b6cafc68-616a-4888-8cfb-e24a455e0c27" xmlns:ns3="3746244d-3146-4741-bec3-533e69a53251" targetNamespace="http://schemas.microsoft.com/office/2006/metadata/properties" ma:root="true" ma:fieldsID="5fe37d9d4b0554c580239bdd56012f13" ns2:_="" ns3:_="">
    <xsd:import namespace="b6cafc68-616a-4888-8cfb-e24a455e0c27"/>
    <xsd:import namespace="3746244d-3146-4741-bec3-533e69a53251"/>
    <xsd:element name="properties">
      <xsd:complexType>
        <xsd:sequence>
          <xsd:element name="documentManagement">
            <xsd:complexType>
              <xsd:all>
                <xsd:element ref="ns2:MediaServiceMetadata" minOccurs="0"/>
                <xsd:element ref="ns2:MediaServiceFastMetadata" minOccurs="0"/>
                <xsd:element ref="ns2:MediaServiceAutoTags" minOccurs="0"/>
                <xsd:element ref="ns3:SharedWithUsers" minOccurs="0"/>
                <xsd:element ref="ns3:SharedWithDetails" minOccurs="0"/>
                <xsd:element ref="ns2:MediaServiceDateTaken" minOccurs="0"/>
                <xsd:element ref="ns2:MediaServiceLocation" minOccurs="0"/>
                <xsd:element ref="ns2:MediaServiceEventHashCode" minOccurs="0"/>
                <xsd:element ref="ns2:MediaServiceGenerationTime"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cafc68-616a-4888-8cfb-e24a455e0c2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14a64a8-5210-4b52-8fab-60f4749485d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46244d-3146-4741-bec3-533e69a53251"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72804eca-e823-4f27-8e4d-701ed8693b78}" ma:internalName="TaxCatchAll" ma:showField="CatchAllData" ma:web="3746244d-3146-4741-bec3-533e69a532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746244d-3146-4741-bec3-533e69a53251" xsi:nil="true"/>
    <lcf76f155ced4ddcb4097134ff3c332f xmlns="b6cafc68-616a-4888-8cfb-e24a455e0c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44B883B-81F9-455A-9340-1394AD520D8F}"/>
</file>

<file path=customXml/itemProps2.xml><?xml version="1.0" encoding="utf-8"?>
<ds:datastoreItem xmlns:ds="http://schemas.openxmlformats.org/officeDocument/2006/customXml" ds:itemID="{02D3E55A-72BA-4A6E-BC51-8AEF19F5BB39}"/>
</file>

<file path=customXml/itemProps3.xml><?xml version="1.0" encoding="utf-8"?>
<ds:datastoreItem xmlns:ds="http://schemas.openxmlformats.org/officeDocument/2006/customXml" ds:itemID="{B2AE54F7-4A40-44AA-A64B-0B76906FCBCA}"/>
</file>

<file path=docProps/app.xml><?xml version="1.0" encoding="utf-8"?>
<Properties xmlns="http://schemas.openxmlformats.org/officeDocument/2006/extended-properties" xmlns:vt="http://schemas.openxmlformats.org/officeDocument/2006/docPropsVTypes">
  <Template>Office Theme</Template>
  <TotalTime>1739</TotalTime>
  <Words>1015</Words>
  <Application>Microsoft Macintosh PowerPoint</Application>
  <PresentationFormat>A4 Paper (210x297 mm)</PresentationFormat>
  <Paragraphs>408</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Louise Fogg</dc:creator>
  <cp:lastModifiedBy>Will Broad | Rail Forum</cp:lastModifiedBy>
  <cp:revision>23</cp:revision>
  <cp:lastPrinted>2022-12-30T12:04:38Z</cp:lastPrinted>
  <dcterms:created xsi:type="dcterms:W3CDTF">2021-08-04T12:01:59Z</dcterms:created>
  <dcterms:modified xsi:type="dcterms:W3CDTF">2026-10-20T15:53:44Z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0x0101001618E5A7E6AB674C93B31DA38FFA11AE</vt:lpwstr>
  </property>
</Properties>
</file>